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8" r:id="rId1"/>
  </p:sldMasterIdLst>
  <p:notesMasterIdLst>
    <p:notesMasterId r:id="rId25"/>
  </p:notesMasterIdLst>
  <p:handoutMasterIdLst>
    <p:handoutMasterId r:id="rId26"/>
  </p:handoutMasterIdLst>
  <p:sldIdLst>
    <p:sldId id="318" r:id="rId2"/>
    <p:sldId id="350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41" r:id="rId12"/>
    <p:sldId id="319" r:id="rId13"/>
    <p:sldId id="331" r:id="rId14"/>
    <p:sldId id="332" r:id="rId15"/>
    <p:sldId id="333" r:id="rId16"/>
    <p:sldId id="334" r:id="rId17"/>
    <p:sldId id="335" r:id="rId18"/>
    <p:sldId id="336" r:id="rId19"/>
    <p:sldId id="337" r:id="rId20"/>
    <p:sldId id="338" r:id="rId21"/>
    <p:sldId id="339" r:id="rId22"/>
    <p:sldId id="340" r:id="rId23"/>
    <p:sldId id="351" r:id="rId24"/>
  </p:sldIdLst>
  <p:sldSz cx="9144000" cy="6858000" type="screen4x3"/>
  <p:notesSz cx="6797675" cy="9926638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CC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935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935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299782E-C7B7-4EF2-B521-FB47E6A58584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0937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Textmasterformate durch Klicken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421268-0D30-4893-B075-02CD6BEA092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1679488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2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085780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3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015926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4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44411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5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24721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6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994909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7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380929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8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302770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9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506886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10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8914525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11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4354421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12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schnell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greift auf sehr viele Informationen zurück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erbringt in vielen Bereichen gute Ergebnisse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z. B. Übersetzung, Programmieren, sprachliche Richtigkeit, Anregungen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1562393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13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Fehleranfällig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Halluziniert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Oberflächlich,</a:t>
            </a:r>
            <a:r>
              <a:rPr lang="de-DE" sz="1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erzählt Erwünschtes</a:t>
            </a:r>
            <a:endParaRPr lang="de-DE" sz="12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KI-Nutzung statt zu lernen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Versuchung Plagiat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1562393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14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KI breit in Benutzung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Schule muss darauf vorbereiten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1562393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15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KI-Einsatz ist anspruchsvoll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wie KI richtig eingesetzt wird, muss gelernt werden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KI wird in einer von der einzelnen Lehrkraft festgelegten Weise Unterricht eingesetzt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1562393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16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Lehrkraft legt fest, wie KI genutzt wird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Berücksichtigung Datenschutz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Dokumentieren: KI-Tool (benutztes Programm) und Prompts (eingegebene</a:t>
            </a:r>
            <a:r>
              <a:rPr lang="de-DE" sz="1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Aufforderungen)</a:t>
            </a:r>
            <a:endParaRPr lang="de-DE" sz="12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Einsatz per iPad mit Kontrolle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Handybeschränkung im Unterricht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1562393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17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KI um Eigenes nach Erstellen kontrollieren zu lassen, 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KI-Ergebnis selbst noch mal überprüfen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KI z. B. zum Vertiefen und Absichern (z. B. Prüfungsfragen zu einem Text formulieren lassen)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1562393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18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Schüler/-innen-Leistungen werden auf Plagiate bzw. Erstellung durch KI geprüft. 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Prüfendes Gespräch bei Verdacht. 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Negative Bewertung und Einschränkung Nutzung elektronischer Geräte bei nicht ausgeräumtem Verdacht</a:t>
            </a:r>
          </a:p>
          <a:p>
            <a:pPr eaLnBrk="1" hangingPunct="1"/>
            <a:r>
              <a:rPr lang="de-DE" alt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Bitte Ihre Kinder dafür sensibilisieren!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1562393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19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Kontrolle iPad-Nutzung 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Programme Apple </a:t>
            </a:r>
            <a:r>
              <a:rPr lang="de-DE" sz="1200" kern="1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Classroom</a:t>
            </a:r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und </a:t>
            </a:r>
            <a:r>
              <a:rPr lang="de-DE" sz="1200" kern="1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Jamf</a:t>
            </a:r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de-DE" sz="1200" kern="1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Teacher</a:t>
            </a:r>
            <a:endParaRPr lang="de-DE" sz="12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+mn-cs"/>
            </a:endParaRPr>
          </a:p>
          <a:p>
            <a:pPr eaLnBrk="1" hangingPunct="1"/>
            <a:r>
              <a:rPr lang="de-DE" alt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Bei Einsatz an</a:t>
            </a:r>
            <a:r>
              <a:rPr lang="de-DE" altLang="de-DE" sz="1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der Schule kann nachvollzogen werden, welche Apps genutzt werden</a:t>
            </a:r>
          </a:p>
          <a:p>
            <a:pPr eaLnBrk="1" hangingPunct="1"/>
            <a:r>
              <a:rPr lang="de-DE" altLang="de-DE" sz="1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Geht in Bewertung ein</a:t>
            </a:r>
          </a:p>
          <a:p>
            <a:pPr eaLnBrk="1" hangingPunct="1"/>
            <a:r>
              <a:rPr lang="de-DE" altLang="de-DE" sz="1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Nutzung bestimmter Apps kann ausgeschlossen werden (auch bei Online-Unterricht)</a:t>
            </a:r>
          </a:p>
          <a:p>
            <a:pPr eaLnBrk="1" hangingPunct="1"/>
            <a:r>
              <a:rPr lang="de-DE" altLang="de-DE" sz="1200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Nutzung kann auf bestimmte Apps beschränkt werden (auch bei Online-Unterricht)</a:t>
            </a:r>
          </a:p>
        </p:txBody>
      </p:sp>
    </p:spTree>
    <p:extLst>
      <p:ext uri="{BB962C8B-B14F-4D97-AF65-F5344CB8AC3E}">
        <p14:creationId xmlns:p14="http://schemas.microsoft.com/office/powerpoint/2010/main" val="11562393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20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Handygarage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außer Nutzung im Unterricht durch Lehrkraft veranlasst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außer </a:t>
            </a:r>
            <a:r>
              <a:rPr lang="de-DE" sz="1200" kern="12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SuS</a:t>
            </a:r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bittet wegen Dringlichkeit um Ausnahmenutzung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außerhalb Unterricht Handynutzung erlaubt </a:t>
            </a:r>
          </a:p>
          <a:p>
            <a:pPr eaLnBrk="1" hangingPunct="1"/>
            <a:r>
              <a:rPr lang="de-DE" sz="1200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gemäß Nutzungsregeln an BBS Verden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1562393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21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de-DE" altLang="de-DE" dirty="0" smtClean="0"/>
              <a:t>Fragen,</a:t>
            </a:r>
            <a:r>
              <a:rPr lang="de-DE" altLang="de-DE" baseline="0" dirty="0" smtClean="0"/>
              <a:t> Beiträge?</a:t>
            </a: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1562393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22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562393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23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35648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00" baseline="0">
                <a:latin typeface="Arial" panose="020B0604020202020204" pitchFamily="34" charset="0"/>
              </a:defRPr>
            </a:lvl1pPr>
            <a:lvl2pPr>
              <a:defRPr sz="1800" baseline="0">
                <a:latin typeface="Arial" panose="020B0604020202020204" pitchFamily="34" charset="0"/>
              </a:defRPr>
            </a:lvl2pPr>
            <a:lvl3pPr>
              <a:defRPr sz="1800" baseline="0">
                <a:latin typeface="Arial" panose="020B0604020202020204" pitchFamily="34" charset="0"/>
              </a:defRPr>
            </a:lvl3pPr>
            <a:lvl4pPr>
              <a:defRPr sz="1800" baseline="0">
                <a:latin typeface="Arial" panose="020B0604020202020204" pitchFamily="34" charset="0"/>
              </a:defRPr>
            </a:lvl4pPr>
            <a:lvl5pPr>
              <a:defRPr sz="1800" baseline="0">
                <a:latin typeface="Arial" panose="020B0604020202020204" pitchFamily="34" charset="0"/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 dirty="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de-DE" altLang="de-DE"/>
              <a:t>03.06.2010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de-DE" altLang="de-DE"/>
              <a:t>Informationsveranstaltung BG und FOS am 08. und 09. Februar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5EFE3FE-3F8A-43B4-B4E9-2D6C3EBBD77B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12977400"/>
      </p:ext>
    </p:extLst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5EF"/>
            </a:gs>
            <a:gs pos="86000">
              <a:srgbClr val="DDE5EF"/>
            </a:gs>
            <a:gs pos="100000">
              <a:srgbClr val="698CB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25450"/>
            <a:ext cx="7246938" cy="936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81150"/>
            <a:ext cx="7772400" cy="4210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e-DE" altLang="de-DE"/>
              <a:t>03.06.2010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e-DE" altLang="de-DE"/>
              <a:t>Informationsveranstaltung BG und FOS am 08. und 09. Februar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12786B9F-8D0D-4581-81DD-3D7E188596A0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  <p:pic>
        <p:nvPicPr>
          <p:cNvPr id="1032" name="Grafik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738" y="188913"/>
            <a:ext cx="1036637" cy="96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</p:sldLayoutIdLst>
  <p:transition spd="med">
    <p:random/>
  </p:transition>
  <p:hf sldNum="0" hd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7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9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11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13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15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17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19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21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23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4000" b="1" cap="none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Berufliches Gymnasium</a:t>
            </a:r>
            <a:endParaRPr lang="de-DE" altLang="de-DE" sz="4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6" name="Inhaltsplatzhalter 2"/>
          <p:cNvSpPr txBox="1">
            <a:spLocks/>
          </p:cNvSpPr>
          <p:nvPr/>
        </p:nvSpPr>
        <p:spPr>
          <a:xfrm>
            <a:off x="819150" y="1635708"/>
            <a:ext cx="7772400" cy="402279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14400" eaLnBrk="1" fontAlgn="auto" hangingPunct="1">
              <a:spcAft>
                <a:spcPts val="0"/>
              </a:spcAft>
              <a:buNone/>
              <a:defRPr/>
            </a:pPr>
            <a:r>
              <a:rPr lang="de-DE" sz="4000" b="1" cap="none" dirty="0" smtClean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Herzlich </a:t>
            </a:r>
            <a:r>
              <a:rPr lang="de-DE" sz="4000" b="1" cap="none" dirty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willkommen zum Elternabend der 11. </a:t>
            </a:r>
            <a:r>
              <a:rPr lang="de-DE" sz="4000" b="1" cap="none" dirty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Klassen des Beruflichen Gymnasiums!</a:t>
            </a:r>
          </a:p>
          <a:p>
            <a:pPr marL="0" indent="0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8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  </a:t>
            </a:r>
            <a:r>
              <a:rPr lang="de-DE" sz="2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</a:t>
            </a:r>
          </a:p>
          <a:p>
            <a:pPr marL="0" indent="0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8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de-DE" sz="2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   </a:t>
            </a:r>
            <a:r>
              <a:rPr lang="de-DE" sz="2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Thomas Schönfelder</a:t>
            </a:r>
          </a:p>
          <a:p>
            <a:pPr marL="0" indent="0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altLang="de-DE" sz="20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       Leitung Berufliches Gymnasium</a:t>
            </a:r>
          </a:p>
          <a:p>
            <a:pPr marL="0" indent="0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altLang="de-DE" sz="20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</a:t>
            </a:r>
            <a:r>
              <a:rPr lang="de-DE" altLang="de-DE" sz="2000" i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thomas.schoenfelder@bbs-verden.de</a:t>
            </a:r>
            <a:endParaRPr lang="de-DE" altLang="de-DE" sz="2000" i="1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055" y="3970008"/>
            <a:ext cx="1125908" cy="168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03444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4000" b="1" cap="none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Berufliches Gymnasium</a:t>
            </a:r>
            <a:endParaRPr lang="de-DE" altLang="de-DE" sz="4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6" name="Inhaltsplatzhalter 2"/>
          <p:cNvSpPr txBox="1">
            <a:spLocks/>
          </p:cNvSpPr>
          <p:nvPr/>
        </p:nvSpPr>
        <p:spPr>
          <a:xfrm>
            <a:off x="819150" y="1635708"/>
            <a:ext cx="7772400" cy="40227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None/>
              <a:defRPr/>
            </a:pPr>
            <a:r>
              <a:rPr lang="de-DE" sz="3200" b="1" cap="none" dirty="0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Ablauf: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3200" cap="none" dirty="0" smtClean="0">
                <a:cs typeface="Arial" panose="020B0604020202020204" pitchFamily="34" charset="0"/>
              </a:rPr>
              <a:t>Begrüßung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3200" cap="none" dirty="0" smtClean="0">
                <a:cs typeface="Arial" panose="020B0604020202020204" pitchFamily="34" charset="0"/>
              </a:rPr>
              <a:t>Berufs- und Studienorientierung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3200" cap="none" dirty="0" smtClean="0">
                <a:cs typeface="Arial" panose="020B0604020202020204" pitchFamily="34" charset="0"/>
              </a:rPr>
              <a:t>Künstliche Intelligenz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altLang="de-DE" sz="3200" cap="none" dirty="0" smtClean="0">
                <a:cs typeface="Arial" panose="020B0604020202020204" pitchFamily="34" charset="0"/>
              </a:rPr>
              <a:t>Elternabende der einzelnen Klassen </a:t>
            </a:r>
            <a:br>
              <a:rPr lang="de-DE" altLang="de-DE" sz="3200" cap="none" dirty="0" smtClean="0">
                <a:cs typeface="Arial" panose="020B0604020202020204" pitchFamily="34" charset="0"/>
              </a:rPr>
            </a:br>
            <a:r>
              <a:rPr lang="de-DE" altLang="de-DE" sz="3200" cap="none" dirty="0" smtClean="0">
                <a:cs typeface="Arial" panose="020B0604020202020204" pitchFamily="34" charset="0"/>
              </a:rPr>
              <a:t>mit Wahl der Elternvertretung</a:t>
            </a:r>
            <a:endParaRPr lang="de-DE" altLang="de-DE" sz="3200" dirty="0"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16593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4000" b="1" cap="none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Berufliches Gymnasium</a:t>
            </a:r>
            <a:endParaRPr lang="de-DE" altLang="de-DE" sz="4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6" name="Inhaltsplatzhalter 2"/>
          <p:cNvSpPr txBox="1">
            <a:spLocks/>
          </p:cNvSpPr>
          <p:nvPr/>
        </p:nvSpPr>
        <p:spPr>
          <a:xfrm>
            <a:off x="474785" y="1443265"/>
            <a:ext cx="8308730" cy="48414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14400" eaLnBrk="1" fontAlgn="auto" hangingPunct="1">
              <a:spcAft>
                <a:spcPts val="0"/>
              </a:spcAft>
              <a:buNone/>
              <a:defRPr/>
            </a:pPr>
            <a:r>
              <a:rPr lang="de-DE" sz="4000" b="1" cap="none" dirty="0" smtClean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BO</a:t>
            </a:r>
          </a:p>
          <a:p>
            <a:pPr marL="0" indent="0" algn="ctr" defTabSz="914400" eaLnBrk="1" fontAlgn="auto" hangingPunct="1">
              <a:spcAft>
                <a:spcPts val="0"/>
              </a:spcAft>
              <a:buNone/>
              <a:defRPr/>
            </a:pPr>
            <a:r>
              <a:rPr lang="de-DE" sz="4000" b="1" cap="none" dirty="0" smtClean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Berufs- und Studienorientierung</a:t>
            </a:r>
            <a:endParaRPr lang="de-DE" sz="4000" b="1" cap="none" dirty="0">
              <a:solidFill>
                <a:schemeClr val="accent1">
                  <a:lumMod val="50000"/>
                </a:schemeClr>
              </a:solidFill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8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  </a:t>
            </a:r>
            <a:r>
              <a:rPr lang="de-DE" sz="2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</a:t>
            </a: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Dr. Lena </a:t>
            </a:r>
            <a:r>
              <a:rPr lang="de-DE" sz="2800" cap="none" dirty="0" err="1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Bellingrodt</a:t>
            </a:r>
            <a:endParaRPr lang="de-DE" sz="28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sz="10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altLang="de-DE" sz="1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Koordination der Berufsorientierung</a:t>
            </a: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altLang="de-DE" sz="1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BBS Verden</a:t>
            </a:r>
            <a:br>
              <a:rPr lang="de-DE" altLang="de-DE" sz="1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</a:br>
            <a:r>
              <a:rPr lang="de-DE" altLang="de-DE" sz="1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Koordinationsbereich (KO) 7 – Berufliche Gymnasien / Fachoberschulen Klasse 12</a:t>
            </a: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altLang="de-DE" sz="1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Neue Schulstraße 5 / 27283 Verden</a:t>
            </a: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altLang="de-DE" sz="1800" i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lena.christine.bellingrodt@bbs-verden.de</a:t>
            </a:r>
            <a:endParaRPr lang="de-DE" altLang="de-DE" sz="1800" i="1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474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000" b="1" cap="none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BO – Berufs- und Studienorientierung</a:t>
            </a:r>
            <a:endParaRPr lang="de-DE" altLang="de-DE" sz="2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47BAF899-5471-40BC-AC14-E3F163AD52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203" y="1105448"/>
            <a:ext cx="7079594" cy="5070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3758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000" b="1" cap="none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BO – Berufs- und Studienorientierung</a:t>
            </a:r>
            <a:endParaRPr lang="de-DE" altLang="de-DE" sz="2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F60E6BEC-6668-4BC4-9A6F-C35B0755510F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745294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14400">
              <a:buFont typeface="Arial" panose="020B0604020202020204" pitchFamily="34" charset="0"/>
              <a:buNone/>
            </a:pPr>
            <a:r>
              <a:rPr lang="de-DE" sz="6600" cap="none" dirty="0" smtClean="0">
                <a:solidFill>
                  <a:schemeClr val="accent1">
                    <a:lumMod val="50000"/>
                  </a:schemeClr>
                </a:solidFill>
              </a:rPr>
              <a:t>Und jetzt </a:t>
            </a:r>
          </a:p>
          <a:p>
            <a:pPr marL="0" indent="0" algn="ctr" defTabSz="914400">
              <a:buFont typeface="Arial" panose="020B0604020202020204" pitchFamily="34" charset="0"/>
              <a:buNone/>
            </a:pPr>
            <a:r>
              <a:rPr lang="de-DE" sz="6600" cap="none" dirty="0" smtClean="0">
                <a:solidFill>
                  <a:schemeClr val="accent1">
                    <a:lumMod val="50000"/>
                  </a:schemeClr>
                </a:solidFill>
              </a:rPr>
              <a:t>sind </a:t>
            </a:r>
            <a:r>
              <a:rPr lang="de-DE" sz="6600" b="1" cap="none" dirty="0" smtClean="0">
                <a:solidFill>
                  <a:schemeClr val="accent1">
                    <a:lumMod val="50000"/>
                  </a:schemeClr>
                </a:solidFill>
              </a:rPr>
              <a:t>Sie</a:t>
            </a:r>
            <a:r>
              <a:rPr lang="de-DE" sz="6600" cap="none" dirty="0" smtClean="0">
                <a:solidFill>
                  <a:schemeClr val="accent1">
                    <a:lumMod val="50000"/>
                  </a:schemeClr>
                </a:solidFill>
              </a:rPr>
              <a:t> dran!</a:t>
            </a:r>
          </a:p>
          <a:p>
            <a:pPr marL="0" indent="0" algn="ctr" defTabSz="914400">
              <a:buFont typeface="Arial" panose="020B0604020202020204" pitchFamily="34" charset="0"/>
              <a:buNone/>
            </a:pPr>
            <a:endParaRPr lang="de-DE" sz="6600" dirty="0" smtClean="0"/>
          </a:p>
          <a:p>
            <a:pPr marL="0" indent="0" algn="ctr" defTabSz="914400">
              <a:buFont typeface="Arial" panose="020B0604020202020204" pitchFamily="34" charset="0"/>
              <a:buNone/>
            </a:pPr>
            <a:endParaRPr lang="de-DE" sz="6600" dirty="0"/>
          </a:p>
        </p:txBody>
      </p:sp>
    </p:spTree>
    <p:extLst>
      <p:ext uri="{BB962C8B-B14F-4D97-AF65-F5344CB8AC3E}">
        <p14:creationId xmlns:p14="http://schemas.microsoft.com/office/powerpoint/2010/main" val="25420710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000" b="1" cap="none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BO – Berufs- und Studienorientierung</a:t>
            </a:r>
            <a:endParaRPr lang="de-DE" altLang="de-DE" sz="2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8" name="Titel 5">
            <a:extLst>
              <a:ext uri="{FF2B5EF4-FFF2-40B4-BE49-F238E27FC236}">
                <a16:creationId xmlns:a16="http://schemas.microsoft.com/office/drawing/2014/main" id="{7E84CA90-6F38-4C03-B73E-23BF2DE6A1C7}"/>
              </a:ext>
            </a:extLst>
          </p:cNvPr>
          <p:cNvSpPr txBox="1">
            <a:spLocks/>
          </p:cNvSpPr>
          <p:nvPr/>
        </p:nvSpPr>
        <p:spPr>
          <a:xfrm>
            <a:off x="462329" y="1043419"/>
            <a:ext cx="77167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kern="1200" cap="all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4572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9144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13716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18288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de-DE" b="1" cap="none" dirty="0" smtClean="0">
                <a:solidFill>
                  <a:schemeClr val="accent1">
                    <a:lumMod val="50000"/>
                  </a:schemeClr>
                </a:solidFill>
              </a:rPr>
              <a:t>Ist-Stand:</a:t>
            </a:r>
            <a:endParaRPr lang="de-DE" b="1" cap="none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Inhaltsplatzhalter 6">
            <a:extLst>
              <a:ext uri="{FF2B5EF4-FFF2-40B4-BE49-F238E27FC236}">
                <a16:creationId xmlns:a16="http://schemas.microsoft.com/office/drawing/2014/main" id="{550C9E21-11CB-400E-8B7B-43A54551BDFD}"/>
              </a:ext>
            </a:extLst>
          </p:cNvPr>
          <p:cNvSpPr txBox="1">
            <a:spLocks/>
          </p:cNvSpPr>
          <p:nvPr/>
        </p:nvSpPr>
        <p:spPr>
          <a:xfrm>
            <a:off x="838201" y="2065567"/>
            <a:ext cx="33909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>
              <a:buFont typeface="Arial" panose="020B0604020202020204" pitchFamily="34" charset="0"/>
              <a:buNone/>
            </a:pPr>
            <a:r>
              <a:rPr lang="de-DE" sz="36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                 </a:t>
            </a: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Eltern:</a:t>
            </a:r>
          </a:p>
          <a:p>
            <a:pPr marL="0" indent="0" defTabSz="914400">
              <a:buFont typeface="Arial" panose="020B0604020202020204" pitchFamily="34" charset="0"/>
              <a:buNone/>
            </a:pPr>
            <a:r>
              <a:rPr lang="de-DE" sz="5500" b="1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66%</a:t>
            </a: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glauben, dass sie </a:t>
            </a:r>
            <a:b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r>
              <a:rPr lang="de-DE" sz="5500" b="1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keinen</a:t>
            </a: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bzw. </a:t>
            </a:r>
            <a:b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r>
              <a:rPr lang="de-DE" sz="5500" b="1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eher wenig Einfluss </a:t>
            </a:r>
            <a:br>
              <a:rPr lang="de-DE" sz="5500" b="1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auf die </a:t>
            </a:r>
            <a:r>
              <a:rPr lang="de-DE" sz="5500" b="1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Berufswahl</a:t>
            </a: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b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ihrer Kinder haben.</a:t>
            </a:r>
          </a:p>
          <a:p>
            <a:pPr marL="0" indent="0" defTabSz="914400">
              <a:buFont typeface="Arial" panose="020B0604020202020204" pitchFamily="34" charset="0"/>
              <a:buNone/>
            </a:pPr>
            <a:endParaRPr lang="de-DE" sz="3600" cap="none" dirty="0" smtClean="0"/>
          </a:p>
          <a:p>
            <a:pPr marL="0" indent="0" defTabSz="914400">
              <a:buFont typeface="Arial" panose="020B0604020202020204" pitchFamily="34" charset="0"/>
              <a:buNone/>
            </a:pPr>
            <a:endParaRPr lang="de-DE" sz="3600" cap="none" dirty="0" smtClean="0"/>
          </a:p>
          <a:p>
            <a:pPr marL="0" indent="0" defTabSz="914400">
              <a:buFont typeface="Arial" panose="020B0604020202020204" pitchFamily="34" charset="0"/>
              <a:buNone/>
            </a:pPr>
            <a:r>
              <a:rPr lang="de-DE" sz="1800" cap="none" dirty="0" smtClean="0">
                <a:latin typeface="Calibri" panose="020F0502020204030204" pitchFamily="34" charset="0"/>
                <a:ea typeface="Calibri" panose="020F0502020204030204" pitchFamily="34" charset="0"/>
              </a:rPr>
              <a:t>vgl. </a:t>
            </a:r>
            <a:r>
              <a:rPr lang="de-DE" sz="1800" cap="none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Calmbach</a:t>
            </a:r>
            <a:r>
              <a:rPr lang="de-DE" sz="1800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Marc / </a:t>
            </a:r>
            <a:r>
              <a:rPr lang="de-DE" sz="1800" cap="none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Schleer</a:t>
            </a:r>
            <a:r>
              <a:rPr lang="de-DE" sz="1800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Christoph (2020). </a:t>
            </a:r>
            <a:r>
              <a:rPr lang="de-DE" sz="1800" i="1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Berufsorientierung und „Future </a:t>
            </a:r>
            <a:r>
              <a:rPr lang="de-DE" sz="1800" i="1" cap="none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Readiness</a:t>
            </a:r>
            <a:r>
              <a:rPr lang="de-DE" sz="1800" i="1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 Jugendlicher. Eine repräsentative SINUS-Studie zur Sicht der Eltern</a:t>
            </a:r>
            <a:r>
              <a:rPr lang="de-DE" sz="1800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Wiesbaden: Springer VS.</a:t>
            </a:r>
            <a:endParaRPr lang="de-DE" sz="1800" cap="none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defTabSz="914400">
              <a:buFont typeface="Arial" panose="020B0604020202020204" pitchFamily="34" charset="0"/>
              <a:buNone/>
            </a:pPr>
            <a:endParaRPr lang="de-DE" sz="3600" dirty="0"/>
          </a:p>
        </p:txBody>
      </p:sp>
      <p:sp>
        <p:nvSpPr>
          <p:cNvPr id="11" name="Inhaltsplatzhalter 7">
            <a:extLst>
              <a:ext uri="{FF2B5EF4-FFF2-40B4-BE49-F238E27FC236}">
                <a16:creationId xmlns:a16="http://schemas.microsoft.com/office/drawing/2014/main" id="{77FEE20C-489A-4A81-858B-A006AD44F633}"/>
              </a:ext>
            </a:extLst>
          </p:cNvPr>
          <p:cNvSpPr txBox="1">
            <a:spLocks/>
          </p:cNvSpPr>
          <p:nvPr/>
        </p:nvSpPr>
        <p:spPr>
          <a:xfrm>
            <a:off x="4352192" y="2065567"/>
            <a:ext cx="3965331" cy="4351338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kern="1200" cap="all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>
              <a:buFont typeface="Arial" panose="020B0604020202020204" pitchFamily="34" charset="0"/>
              <a:buNone/>
            </a:pP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  <a:t>       Jugendliche:</a:t>
            </a:r>
          </a:p>
          <a:p>
            <a:pPr marL="0" indent="0" defTabSz="914400">
              <a:buNone/>
            </a:pPr>
            <a:r>
              <a:rPr lang="de-DE" sz="5500" cap="none" dirty="0">
                <a:solidFill>
                  <a:schemeClr val="accent1">
                    <a:lumMod val="50000"/>
                  </a:schemeClr>
                </a:solidFill>
              </a:rPr>
              <a:t>B</a:t>
            </a: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  <a:t>ei der Berufswahl </a:t>
            </a:r>
            <a:b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5500" cap="none" dirty="0">
                <a:solidFill>
                  <a:schemeClr val="accent1">
                    <a:lumMod val="50000"/>
                  </a:schemeClr>
                </a:solidFill>
              </a:rPr>
              <a:t>wünschen sich</a:t>
            </a: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5500" b="1" cap="none" dirty="0" smtClean="0">
                <a:solidFill>
                  <a:schemeClr val="accent1">
                    <a:lumMod val="50000"/>
                  </a:schemeClr>
                </a:solidFill>
              </a:rPr>
              <a:t>Unterstützung</a:t>
            </a: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b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5500" b="1" cap="none" dirty="0">
                <a:solidFill>
                  <a:schemeClr val="accent1">
                    <a:lumMod val="50000"/>
                  </a:schemeClr>
                </a:solidFill>
              </a:rPr>
              <a:t>75</a:t>
            </a:r>
            <a:r>
              <a:rPr lang="de-DE" sz="5500" b="1" cap="none" dirty="0" smtClean="0">
                <a:solidFill>
                  <a:schemeClr val="accent1">
                    <a:lumMod val="50000"/>
                  </a:schemeClr>
                </a:solidFill>
              </a:rPr>
              <a:t>% </a:t>
            </a: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  <a:t>vom </a:t>
            </a:r>
            <a:r>
              <a:rPr lang="de-DE" sz="5500" b="1" cap="none" dirty="0" smtClean="0">
                <a:solidFill>
                  <a:schemeClr val="accent1">
                    <a:lumMod val="50000"/>
                  </a:schemeClr>
                </a:solidFill>
              </a:rPr>
              <a:t>Vater</a:t>
            </a: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b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5500" b="1" cap="none" dirty="0">
                <a:solidFill>
                  <a:schemeClr val="accent1">
                    <a:lumMod val="50000"/>
                  </a:schemeClr>
                </a:solidFill>
              </a:rPr>
              <a:t>85% </a:t>
            </a: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  <a:t>von der </a:t>
            </a:r>
            <a:r>
              <a:rPr lang="de-DE" sz="5500" b="1" cap="none" dirty="0" smtClean="0">
                <a:solidFill>
                  <a:schemeClr val="accent1">
                    <a:lumMod val="50000"/>
                  </a:schemeClr>
                </a:solidFill>
              </a:rPr>
              <a:t>Mutter</a:t>
            </a:r>
            <a:r>
              <a:rPr lang="de-DE" sz="5500" cap="none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marL="0" indent="0" defTabSz="914400">
              <a:buFont typeface="Arial" panose="020B0604020202020204" pitchFamily="34" charset="0"/>
              <a:buNone/>
            </a:pPr>
            <a:endParaRPr lang="de-DE" sz="5500" cap="none" dirty="0" smtClean="0"/>
          </a:p>
          <a:p>
            <a:pPr marL="0" indent="0" defTabSz="914400">
              <a:buFont typeface="Arial" panose="020B0604020202020204" pitchFamily="34" charset="0"/>
              <a:buNone/>
            </a:pPr>
            <a:endParaRPr lang="de-DE" sz="1800" cap="none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defTabSz="914400">
              <a:buFont typeface="Arial" panose="020B0604020202020204" pitchFamily="34" charset="0"/>
              <a:buNone/>
            </a:pPr>
            <a:endParaRPr lang="de-DE" sz="1800" cap="none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defTabSz="914400">
              <a:buFont typeface="Arial" panose="020B0604020202020204" pitchFamily="34" charset="0"/>
              <a:buNone/>
            </a:pPr>
            <a:endParaRPr lang="de-DE" sz="1800" cap="none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defTabSz="914400">
              <a:buFont typeface="Arial" panose="020B0604020202020204" pitchFamily="34" charset="0"/>
              <a:buNone/>
            </a:pPr>
            <a:r>
              <a:rPr lang="de-DE" sz="1800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vgl. </a:t>
            </a:r>
            <a:r>
              <a:rPr lang="de-DE" sz="1800" b="1" cap="none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Börsch-Supan</a:t>
            </a:r>
            <a:r>
              <a:rPr lang="de-DE" sz="1800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Johanna / </a:t>
            </a:r>
            <a:r>
              <a:rPr lang="de-DE" sz="1800" cap="none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Gallander</a:t>
            </a:r>
            <a:r>
              <a:rPr lang="de-DE" sz="1800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Sebastian / Schalke, Ingrid / </a:t>
            </a:r>
            <a:r>
              <a:rPr lang="de-DE" sz="1800" cap="none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Speich</a:t>
            </a:r>
            <a:r>
              <a:rPr lang="de-DE" sz="1800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Mark / Stumpf, Teresa (2014): </a:t>
            </a:r>
            <a:r>
              <a:rPr lang="de-DE" sz="1800" i="1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Schule, und dann? Herausforderungen bei der Berufsorientierung von Schülern in Deutschland</a:t>
            </a:r>
            <a:r>
              <a:rPr lang="de-DE" sz="1800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das </a:t>
            </a:r>
            <a:r>
              <a:rPr lang="de-DE" sz="1800" cap="none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druckhaus</a:t>
            </a:r>
            <a:r>
              <a:rPr lang="de-DE" sz="1800" cap="none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Korschenbroich</a:t>
            </a:r>
            <a:endParaRPr lang="de-DE" sz="1800" cap="none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defTabSz="914400">
              <a:buFont typeface="Arial" panose="020B0604020202020204" pitchFamily="34" charset="0"/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1260592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000" b="1" cap="none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BO – Berufs- und Studienorientierung</a:t>
            </a:r>
            <a:endParaRPr lang="de-DE" altLang="de-DE" sz="2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8" name="Titel 4">
            <a:extLst>
              <a:ext uri="{FF2B5EF4-FFF2-40B4-BE49-F238E27FC236}">
                <a16:creationId xmlns:a16="http://schemas.microsoft.com/office/drawing/2014/main" id="{88F9D3CA-1BF4-4FB1-A28F-23580AE94F34}"/>
              </a:ext>
            </a:extLst>
          </p:cNvPr>
          <p:cNvSpPr txBox="1">
            <a:spLocks/>
          </p:cNvSpPr>
          <p:nvPr/>
        </p:nvSpPr>
        <p:spPr>
          <a:xfrm>
            <a:off x="896923" y="2009367"/>
            <a:ext cx="7209585" cy="22019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kern="1200" cap="all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4572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9144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13716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1828800" algn="ctr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defTabSz="914400"/>
            <a:r>
              <a:rPr lang="de-DE" sz="5400" i="1" cap="none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Was sind die </a:t>
            </a:r>
            <a:br>
              <a:rPr lang="de-DE" sz="5400" i="1" cap="none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5400" i="1" u="sng" cap="none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drei größten Stärken </a:t>
            </a:r>
            <a:r>
              <a:rPr lang="de-DE" sz="5400" i="1" cap="none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ihres Kindes?</a:t>
            </a:r>
            <a:r>
              <a:rPr lang="de-DE" sz="5400" i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de-DE" sz="54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25487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000" b="1" cap="none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BO – Berufs- und Studienorientierung</a:t>
            </a:r>
            <a:endParaRPr lang="de-DE" altLang="de-DE" sz="2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9" name="Titel 4">
            <a:extLst>
              <a:ext uri="{FF2B5EF4-FFF2-40B4-BE49-F238E27FC236}">
                <a16:creationId xmlns:a16="http://schemas.microsoft.com/office/drawing/2014/main" id="{81676735-1E1D-4E4C-9EC4-206F655FB960}"/>
              </a:ext>
            </a:extLst>
          </p:cNvPr>
          <p:cNvSpPr txBox="1">
            <a:spLocks/>
          </p:cNvSpPr>
          <p:nvPr/>
        </p:nvSpPr>
        <p:spPr>
          <a:xfrm>
            <a:off x="896923" y="2009367"/>
            <a:ext cx="7174415" cy="22019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e-DE" sz="6400" i="1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Wann haben Sie diese </a:t>
            </a:r>
            <a:r>
              <a:rPr lang="de-DE" sz="6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de-DE" sz="6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de-DE" sz="6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Ihrem </a:t>
            </a:r>
            <a:r>
              <a:rPr lang="de-DE" sz="6400" i="1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Kind das letzte Mal kommuniziert?</a:t>
            </a:r>
            <a:r>
              <a:rPr lang="de-DE" sz="6400" dirty="0">
                <a:solidFill>
                  <a:schemeClr val="accent1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de-DE" sz="54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de-DE" sz="5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2883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000" b="1" cap="none" dirty="0" smtClean="0">
                <a:solidFill>
                  <a:schemeClr val="bg2">
                    <a:lumMod val="50000"/>
                  </a:schemeClr>
                </a:solidFill>
                <a:latin typeface="+mn-lt"/>
              </a:rPr>
              <a:t>BO – Berufs- und Studienorientierung</a:t>
            </a:r>
            <a:endParaRPr lang="de-DE" altLang="de-DE" sz="2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>
            <a:normAutofit fontScale="92500" lnSpcReduction="20000"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de-DE" sz="5000" i="1" cap="none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Reflexionsgespräche initiieren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9" name="Titel 4">
            <a:extLst>
              <a:ext uri="{FF2B5EF4-FFF2-40B4-BE49-F238E27FC236}">
                <a16:creationId xmlns:a16="http://schemas.microsoft.com/office/drawing/2014/main" id="{81676735-1E1D-4E4C-9EC4-206F655FB960}"/>
              </a:ext>
            </a:extLst>
          </p:cNvPr>
          <p:cNvSpPr txBox="1">
            <a:spLocks/>
          </p:cNvSpPr>
          <p:nvPr/>
        </p:nvSpPr>
        <p:spPr>
          <a:xfrm>
            <a:off x="984792" y="2148669"/>
            <a:ext cx="7174415" cy="39781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lvl="0" indent="-342900">
              <a:lnSpc>
                <a:spcPct val="107000"/>
              </a:lnSpc>
              <a:spcBef>
                <a:spcPts val="200"/>
              </a:spcBef>
              <a:spcAft>
                <a:spcPts val="1200"/>
              </a:spcAft>
              <a:buFont typeface="Calibri" panose="020F0502020204030204" pitchFamily="34" charset="0"/>
              <a:buChar char="-"/>
            </a:pPr>
            <a:r>
              <a:rPr lang="de-DE" sz="100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Was wäre deine Rolle bei einer Zombie-Apokalypse? (z.B. Managen, Heilen, Verteidigen</a:t>
            </a:r>
            <a:r>
              <a:rPr lang="de-DE" sz="10000" i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de-DE" sz="100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200"/>
              </a:spcBef>
              <a:spcAft>
                <a:spcPts val="1200"/>
              </a:spcAft>
              <a:buFont typeface="Calibri" panose="020F0502020204030204" pitchFamily="34" charset="0"/>
              <a:buChar char="-"/>
            </a:pPr>
            <a:r>
              <a:rPr lang="de-DE" sz="100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Was wünschst du dir als Titelmelodie für deine Karriere</a:t>
            </a:r>
            <a:r>
              <a:rPr lang="de-DE" sz="10000" i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  <a:endParaRPr lang="de-DE" sz="10000" i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200"/>
              </a:spcBef>
              <a:spcAft>
                <a:spcPts val="1200"/>
              </a:spcAft>
              <a:buFont typeface="Calibri" panose="020F0502020204030204" pitchFamily="34" charset="0"/>
              <a:buChar char="-"/>
            </a:pPr>
            <a:r>
              <a:rPr lang="de-DE" sz="100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Wie löst du eine Meuterei</a:t>
            </a:r>
            <a:r>
              <a:rPr lang="de-DE" sz="10000" i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  <a:endParaRPr lang="de-DE" sz="100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200"/>
              </a:spcBef>
              <a:spcAft>
                <a:spcPts val="1200"/>
              </a:spcAft>
              <a:buFont typeface="Calibri" panose="020F0502020204030204" pitchFamily="34" charset="0"/>
              <a:buChar char="-"/>
            </a:pPr>
            <a:r>
              <a:rPr lang="de-DE" sz="100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Für welchen Beruf würdest du dich entscheiden, wenn du wüsstest, dass deine Berufswahl auf jeden Fall funktionieren würde?</a:t>
            </a:r>
            <a:endParaRPr lang="de-DE" sz="100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de-DE" sz="10000" i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usw</a:t>
            </a:r>
            <a:r>
              <a:rPr lang="de-DE" sz="100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de-DE" sz="100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de-DE" sz="5400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de-DE" sz="5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240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000" b="1" cap="none" dirty="0">
                <a:solidFill>
                  <a:schemeClr val="bg2">
                    <a:lumMod val="50000"/>
                  </a:schemeClr>
                </a:solidFill>
              </a:rPr>
              <a:t>BO – Berufs- und Studienorientierung</a:t>
            </a:r>
            <a:endParaRPr lang="de-DE" altLang="de-DE" sz="2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6" name="Inhaltsplatzhalter 2"/>
          <p:cNvSpPr txBox="1">
            <a:spLocks/>
          </p:cNvSpPr>
          <p:nvPr/>
        </p:nvSpPr>
        <p:spPr>
          <a:xfrm>
            <a:off x="474785" y="1443265"/>
            <a:ext cx="8308730" cy="484146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14400" eaLnBrk="1" fontAlgn="auto" hangingPunct="1">
              <a:spcAft>
                <a:spcPts val="0"/>
              </a:spcAft>
              <a:buNone/>
              <a:defRPr/>
            </a:pPr>
            <a:r>
              <a:rPr lang="de-DE" sz="4000" b="1" cap="none" dirty="0" err="1" smtClean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Berufsorientung</a:t>
            </a:r>
            <a:r>
              <a:rPr lang="de-DE" sz="4000" b="1" cap="none" dirty="0" smtClean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 ist Lebensplanung!</a:t>
            </a:r>
            <a:endParaRPr lang="de-DE" sz="4000" b="1" cap="none" dirty="0">
              <a:solidFill>
                <a:schemeClr val="accent1">
                  <a:lumMod val="50000"/>
                </a:schemeClr>
              </a:solidFill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sz="1600" i="1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800" i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Kontakt:</a:t>
            </a: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sz="2800" i="1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Dr. Lena </a:t>
            </a:r>
            <a:r>
              <a:rPr lang="de-DE" sz="2800" cap="none" dirty="0" err="1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Bellingrodt</a:t>
            </a:r>
            <a:endParaRPr lang="de-DE" sz="28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sz="10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altLang="de-DE" sz="1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Koordination der Berufsorientierung</a:t>
            </a: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altLang="de-DE" sz="1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BBS Verden</a:t>
            </a:r>
            <a:br>
              <a:rPr lang="de-DE" altLang="de-DE" sz="1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</a:br>
            <a:r>
              <a:rPr lang="de-DE" altLang="de-DE" sz="1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Koordinationsbereich (KO) 7 – Berufliche Gymnasien / Fachoberschulen Klasse 12</a:t>
            </a: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altLang="de-DE" sz="1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Neue Schulstraße 5 / 27283 Verden</a:t>
            </a: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altLang="de-DE" sz="1800" i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lena.christine.bellingrodt@bbs-verden.de</a:t>
            </a:r>
            <a:endParaRPr lang="de-DE" altLang="de-DE" sz="1800" i="1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49416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4000" b="1" cap="none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Berufliches Gymnasium</a:t>
            </a:r>
            <a:endParaRPr lang="de-DE" altLang="de-DE" sz="4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de-DE" sz="4000" i="1" cap="none" dirty="0">
                <a:solidFill>
                  <a:schemeClr val="bg2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Einführungsphase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BDAF2E3F-955D-90E2-ACAE-107F8269E7AD}"/>
              </a:ext>
            </a:extLst>
          </p:cNvPr>
          <p:cNvSpPr txBox="1"/>
          <p:nvPr/>
        </p:nvSpPr>
        <p:spPr>
          <a:xfrm>
            <a:off x="7571447" y="6284731"/>
            <a:ext cx="1343953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de-DE" sz="12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KI im BG 1 von 12</a:t>
            </a:r>
          </a:p>
        </p:txBody>
      </p:sp>
      <p:sp>
        <p:nvSpPr>
          <p:cNvPr id="6" name="Inhaltsplatzhalter 2"/>
          <p:cNvSpPr txBox="1">
            <a:spLocks/>
          </p:cNvSpPr>
          <p:nvPr/>
        </p:nvSpPr>
        <p:spPr>
          <a:xfrm>
            <a:off x="685800" y="2287515"/>
            <a:ext cx="7772400" cy="40227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4000" b="1" cap="none" dirty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Einsatz von KI </a:t>
            </a:r>
          </a:p>
          <a:p>
            <a:pPr marL="0" indent="0" algn="ctr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4000" b="1" cap="none" dirty="0">
                <a:solidFill>
                  <a:schemeClr val="accent1">
                    <a:lumMod val="50000"/>
                  </a:schemeClr>
                </a:solidFill>
                <a:cs typeface="Arial" panose="020B0604020202020204" pitchFamily="34" charset="0"/>
              </a:rPr>
              <a:t>(künstlicher Intelligenz)</a:t>
            </a:r>
          </a:p>
          <a:p>
            <a:pPr marL="0" indent="0" algn="ctr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sz="24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8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                    </a:t>
            </a:r>
            <a:r>
              <a:rPr lang="de-DE" sz="2800" cap="none" dirty="0" smtClean="0">
                <a:latin typeface="+mn-lt"/>
                <a:cs typeface="Arial" panose="020B0604020202020204" pitchFamily="34" charset="0"/>
              </a:rPr>
              <a:t>Jörn Fischer</a:t>
            </a:r>
            <a:br>
              <a:rPr lang="de-DE" sz="2800" cap="none" dirty="0" smtClean="0">
                <a:latin typeface="+mn-lt"/>
                <a:cs typeface="Arial" panose="020B0604020202020204" pitchFamily="34" charset="0"/>
              </a:rPr>
            </a:br>
            <a:r>
              <a:rPr lang="de-DE" sz="2800" cap="none" dirty="0" smtClean="0">
                <a:latin typeface="+mn-lt"/>
                <a:cs typeface="Arial" panose="020B0604020202020204" pitchFamily="34" charset="0"/>
              </a:rPr>
              <a:t>       </a:t>
            </a:r>
            <a:r>
              <a:rPr lang="de-DE" sz="2000" cap="none" dirty="0" smtClean="0">
                <a:latin typeface="+mn-lt"/>
                <a:cs typeface="Arial" panose="020B0604020202020204" pitchFamily="34" charset="0"/>
              </a:rPr>
              <a:t>Jahrgangsstufenleitung Einführungsphase                </a:t>
            </a: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000" cap="none" dirty="0" smtClean="0">
                <a:latin typeface="+mn-lt"/>
                <a:cs typeface="Arial" panose="020B0604020202020204" pitchFamily="34" charset="0"/>
              </a:rPr>
              <a:t>                         </a:t>
            </a:r>
            <a:r>
              <a:rPr lang="de-DE" sz="2000" i="1" cap="none" dirty="0" smtClean="0">
                <a:latin typeface="+mn-lt"/>
                <a:cs typeface="Arial" panose="020B0604020202020204" pitchFamily="34" charset="0"/>
              </a:rPr>
              <a:t>joern.fischer@bbs-verden.de</a:t>
            </a:r>
          </a:p>
          <a:p>
            <a:pPr marL="0" indent="0" algn="ctr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24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589" y="4088394"/>
            <a:ext cx="1228165" cy="2363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97589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252239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b="1" cap="none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Einführungsphase</a:t>
            </a:r>
            <a:endParaRPr lang="de-DE" altLang="de-DE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01265" y="2793674"/>
            <a:ext cx="7772400" cy="2377293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KI …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… </a:t>
            </a: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ist etwas </a:t>
            </a:r>
            <a:r>
              <a:rPr lang="de-DE" sz="5400" b="1" cap="none" dirty="0">
                <a:solidFill>
                  <a:schemeClr val="accent3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Gutes</a:t>
            </a:r>
            <a:r>
              <a:rPr lang="de-DE" sz="5400" b="1" cap="none" dirty="0">
                <a:latin typeface="+mn-lt"/>
                <a:cs typeface="Arial" panose="020B0604020202020204" pitchFamily="34" charset="0"/>
              </a:rPr>
              <a:t>.</a:t>
            </a:r>
            <a:endParaRPr lang="de-DE" sz="5400" cap="none" dirty="0"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2" name="Grafik 1" descr="Klettern Silhouette">
            <a:extLst>
              <a:ext uri="{FF2B5EF4-FFF2-40B4-BE49-F238E27FC236}">
                <a16:creationId xmlns:a16="http://schemas.microsoft.com/office/drawing/2014/main" id="{D7DC84D2-24C6-FBFA-14EB-9E68C8FA6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785687" y="1654328"/>
            <a:ext cx="2587978" cy="2587978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74" y="175818"/>
            <a:ext cx="620226" cy="119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75617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266350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400" b="1" cap="none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Einführungsphase</a:t>
            </a:r>
            <a:endParaRPr lang="de-DE" altLang="de-DE" sz="24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2717972"/>
            <a:ext cx="7772400" cy="2630117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KI …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… ist etwas </a:t>
            </a:r>
            <a:r>
              <a:rPr lang="de-DE" sz="5400" b="1" cap="none" dirty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Schlechtes</a:t>
            </a: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.</a:t>
            </a:r>
            <a:endParaRPr lang="de-DE" sz="5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7" name="Grafik 6" descr="Wütende Gesichtskontur mit einfarbiger Füllung">
            <a:extLst>
              <a:ext uri="{FF2B5EF4-FFF2-40B4-BE49-F238E27FC236}">
                <a16:creationId xmlns:a16="http://schemas.microsoft.com/office/drawing/2014/main" id="{F4234588-A998-B68D-4BCC-2F5EFD83C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607530" y="1661745"/>
            <a:ext cx="2342611" cy="2342611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74" y="175818"/>
            <a:ext cx="620226" cy="119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51647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266350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400" b="1" cap="none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Einführungsphase</a:t>
            </a:r>
            <a:endParaRPr lang="de-DE" altLang="de-DE" sz="24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386863" y="3091024"/>
            <a:ext cx="8528537" cy="2509537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KI …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… ist etwas </a:t>
            </a:r>
            <a:r>
              <a:rPr lang="de-DE" sz="5400" b="1" cap="none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U</a:t>
            </a:r>
            <a:r>
              <a:rPr lang="de-DE" sz="5400" b="1" cap="none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nvermeidliches</a:t>
            </a:r>
            <a:r>
              <a:rPr lang="de-DE" sz="5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.</a:t>
            </a:r>
            <a:endParaRPr lang="de-DE" sz="5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4" name="Grafik 3" descr="Ursache und Wirkung mit einfarbiger Füllung">
            <a:extLst>
              <a:ext uri="{FF2B5EF4-FFF2-40B4-BE49-F238E27FC236}">
                <a16:creationId xmlns:a16="http://schemas.microsoft.com/office/drawing/2014/main" id="{EAEE0967-7889-FCD7-3ADA-6165E14340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651131" y="1165648"/>
            <a:ext cx="2963007" cy="2963007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74" y="175818"/>
            <a:ext cx="620226" cy="119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1145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266350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400" b="1" cap="none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Einführungsphase</a:t>
            </a:r>
            <a:endParaRPr lang="de-DE" altLang="de-DE" sz="24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292176" y="1443643"/>
            <a:ext cx="7772400" cy="424815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Der Einsatz von KI …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… muss gelernt werden.</a:t>
            </a:r>
            <a:endParaRPr lang="de-DE" sz="5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4" name="Grafik 3" descr="Gehirn im Kopf Silhouette">
            <a:extLst>
              <a:ext uri="{FF2B5EF4-FFF2-40B4-BE49-F238E27FC236}">
                <a16:creationId xmlns:a16="http://schemas.microsoft.com/office/drawing/2014/main" id="{68134B2E-990E-AE9B-02BF-805726DB9B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686552" y="3567718"/>
            <a:ext cx="2616200" cy="26162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74" y="175818"/>
            <a:ext cx="620226" cy="119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85321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266350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400" b="1" cap="none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Einführungsphase</a:t>
            </a:r>
            <a:endParaRPr lang="de-DE" altLang="de-DE" sz="24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292176" y="1367190"/>
            <a:ext cx="7772400" cy="424815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Der Einsatz von KI …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           … wird reguliert.</a:t>
            </a:r>
            <a:endParaRPr lang="de-DE" sz="5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4" name="Grafik 3" descr="Klassenzimmer mit einfarbiger Füllung">
            <a:extLst>
              <a:ext uri="{FF2B5EF4-FFF2-40B4-BE49-F238E27FC236}">
                <a16:creationId xmlns:a16="http://schemas.microsoft.com/office/drawing/2014/main" id="{E6056BDC-B2CF-1A00-9BDF-A79BA6B7E0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384800" y="3592689"/>
            <a:ext cx="2616200" cy="26162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74" y="175818"/>
            <a:ext cx="620226" cy="119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80462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266350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400" b="1" cap="none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Einführungsphase</a:t>
            </a:r>
            <a:endParaRPr lang="de-DE" altLang="de-DE" sz="24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228600" y="1580444"/>
            <a:ext cx="8915400" cy="424815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Der Einsatz von KI …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… erfolgt kompetenzfördernd.</a:t>
            </a:r>
            <a:endParaRPr lang="de-DE" sz="5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2" name="Grafik 1" descr="Blaupause mit einfarbiger Füllung">
            <a:extLst>
              <a:ext uri="{FF2B5EF4-FFF2-40B4-BE49-F238E27FC236}">
                <a16:creationId xmlns:a16="http://schemas.microsoft.com/office/drawing/2014/main" id="{B7842EBF-E4F0-C5A1-945F-6CF3581361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834466" y="3429000"/>
            <a:ext cx="3305970" cy="330597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74" y="175818"/>
            <a:ext cx="620226" cy="119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32623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266350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400" b="1" cap="none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Einführungsphase</a:t>
            </a:r>
            <a:endParaRPr lang="de-DE" altLang="de-DE" sz="24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228600" y="1580444"/>
            <a:ext cx="7772400" cy="424815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Kontrolle auf  …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… KI-Einsatz und </a:t>
            </a:r>
            <a:r>
              <a:rPr lang="de-DE" sz="5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Plagiat</a:t>
            </a:r>
            <a:endParaRPr lang="de-DE" sz="5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3" name="Grafik 2" descr="Sitzungssaal mit einfarbiger Füllung">
            <a:extLst>
              <a:ext uri="{FF2B5EF4-FFF2-40B4-BE49-F238E27FC236}">
                <a16:creationId xmlns:a16="http://schemas.microsoft.com/office/drawing/2014/main" id="{CEA33732-9B5B-5E4F-D746-F568BB0F67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114800" y="2971800"/>
            <a:ext cx="3688644" cy="3688644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74" y="175818"/>
            <a:ext cx="620226" cy="119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86166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266350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400" b="1" cap="none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Einführungsphase</a:t>
            </a:r>
            <a:endParaRPr lang="de-DE" altLang="de-DE" sz="24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228600" y="1580444"/>
            <a:ext cx="7772400" cy="424815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Kontrolle von  …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… </a:t>
            </a:r>
            <a:r>
              <a:rPr lang="de-DE" sz="5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iPad-Nutzung</a:t>
            </a:r>
            <a:endParaRPr lang="de-DE" sz="5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2" name="Grafik 1" descr="Tafel mit einfarbiger Füllung">
            <a:extLst>
              <a:ext uri="{FF2B5EF4-FFF2-40B4-BE49-F238E27FC236}">
                <a16:creationId xmlns:a16="http://schemas.microsoft.com/office/drawing/2014/main" id="{F5873C8F-651E-41F6-7BE5-D6A3922AF6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687240" y="2889495"/>
            <a:ext cx="3615512" cy="424815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74" y="175818"/>
            <a:ext cx="620226" cy="119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09364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266350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2400" b="1" cap="none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Einführungsphase</a:t>
            </a:r>
            <a:endParaRPr lang="de-DE" altLang="de-DE" sz="24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355600" y="1303587"/>
            <a:ext cx="7772400" cy="424815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Einschränkung von  …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… </a:t>
            </a:r>
            <a:r>
              <a:rPr lang="de-DE" sz="5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Handy-Nutzung</a:t>
            </a:r>
            <a:endParaRPr lang="de-DE" sz="5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3" name="Grafik 2" descr="Blind mit einfarbiger Füllung">
            <a:extLst>
              <a:ext uri="{FF2B5EF4-FFF2-40B4-BE49-F238E27FC236}">
                <a16:creationId xmlns:a16="http://schemas.microsoft.com/office/drawing/2014/main" id="{1DE25B4F-50A4-7169-CAB1-23F2FCDCF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933244" y="3115557"/>
            <a:ext cx="3194756" cy="3194756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74" y="175818"/>
            <a:ext cx="620226" cy="119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17128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252239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b="1" cap="none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Einführungsphase</a:t>
            </a:r>
            <a:endParaRPr lang="de-DE" altLang="de-DE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01265" y="3072328"/>
            <a:ext cx="7772400" cy="2308713"/>
          </a:xfrm>
        </p:spPr>
        <p:txBody>
          <a:bodyPr>
            <a:normAutofit fontScale="850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KI ist …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5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… etwas </a:t>
            </a:r>
            <a:r>
              <a:rPr lang="de-DE" sz="5400" b="1" cap="none" dirty="0" err="1" smtClean="0">
                <a:solidFill>
                  <a:schemeClr val="accent6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Diskutierenswertes</a:t>
            </a:r>
            <a:r>
              <a:rPr lang="de-DE" sz="5400" b="1" cap="none" dirty="0" smtClean="0">
                <a:latin typeface="+mn-lt"/>
                <a:cs typeface="Arial" panose="020B0604020202020204" pitchFamily="34" charset="0"/>
              </a:rPr>
              <a:t>!?</a:t>
            </a:r>
            <a:endParaRPr lang="de-DE" sz="5400" cap="none" dirty="0"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3" name="Grafik 2" descr="Prost mit einfarbiger Füllung">
            <a:extLst>
              <a:ext uri="{FF2B5EF4-FFF2-40B4-BE49-F238E27FC236}">
                <a16:creationId xmlns:a16="http://schemas.microsoft.com/office/drawing/2014/main" id="{D9CB518D-4196-5474-F539-ED370D5875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176847" y="1600199"/>
            <a:ext cx="2513257" cy="2513257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74" y="175818"/>
            <a:ext cx="620226" cy="119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43891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252239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b="1" cap="none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Einführungsphase</a:t>
            </a:r>
            <a:endParaRPr lang="de-DE" altLang="de-DE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1773238"/>
            <a:ext cx="7772400" cy="4248150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40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   </a:t>
            </a:r>
            <a:r>
              <a:rPr lang="de-DE" sz="5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Danke schön!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sz="4000" b="1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2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               </a:t>
            </a:r>
            <a:r>
              <a:rPr lang="de-DE" sz="2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</a:t>
            </a:r>
            <a:r>
              <a:rPr lang="de-DE" sz="2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Jörn Fischer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20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Jahrgangsstufenleitung </a:t>
            </a:r>
            <a:r>
              <a:rPr lang="de-DE" sz="20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Einführungsphase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de-DE" sz="20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   </a:t>
            </a:r>
            <a:r>
              <a:rPr lang="de-DE" sz="20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        </a:t>
            </a:r>
            <a:r>
              <a:rPr lang="de-DE" sz="2000" i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joern.fischer@bbs-verden.de</a:t>
            </a:r>
            <a:endParaRPr lang="de-DE" sz="2000" i="1" cap="none" dirty="0"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96" y="2892640"/>
            <a:ext cx="1446704" cy="2783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30389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15462" y="323675"/>
            <a:ext cx="7772400" cy="8651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sz="4000" b="1" cap="none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Berufliches Gymnasium</a:t>
            </a:r>
            <a:endParaRPr lang="de-DE" altLang="de-DE" sz="40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552450" y="1105448"/>
            <a:ext cx="8039100" cy="825182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 smtClean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6" name="Inhaltsplatzhalter 2"/>
          <p:cNvSpPr txBox="1">
            <a:spLocks/>
          </p:cNvSpPr>
          <p:nvPr/>
        </p:nvSpPr>
        <p:spPr>
          <a:xfrm>
            <a:off x="580146" y="1338528"/>
            <a:ext cx="8370570" cy="49260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None/>
              <a:defRPr/>
            </a:pPr>
            <a:r>
              <a:rPr lang="de-DE" sz="1800" b="1" cap="none" dirty="0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Ablauf: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1800" cap="none" dirty="0" smtClean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Begrüßung </a:t>
            </a:r>
            <a:r>
              <a:rPr lang="de-DE" sz="1800" b="1" cap="none" dirty="0" smtClean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√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1800" cap="none" dirty="0" smtClean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Berufs- und Studienorientierung </a:t>
            </a:r>
            <a:r>
              <a:rPr lang="de-DE" sz="1800" b="1" cap="none" dirty="0" smtClean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√</a:t>
            </a:r>
            <a:endParaRPr lang="de-DE" sz="1800" cap="none" dirty="0" smtClean="0">
              <a:solidFill>
                <a:schemeClr val="bg1">
                  <a:lumMod val="65000"/>
                </a:schemeClr>
              </a:solidFill>
              <a:cs typeface="Arial" panose="020B0604020202020204" pitchFamily="34" charset="0"/>
            </a:endParaRP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1800" cap="none" dirty="0" smtClean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Künstliche Intelligenz </a:t>
            </a:r>
            <a:r>
              <a:rPr lang="de-DE" sz="1800" b="1" cap="none" dirty="0" smtClean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√</a:t>
            </a:r>
            <a:endParaRPr lang="de-DE" sz="1800" cap="none" dirty="0" smtClean="0">
              <a:solidFill>
                <a:schemeClr val="bg1">
                  <a:lumMod val="65000"/>
                </a:schemeClr>
              </a:solidFill>
              <a:cs typeface="Arial" panose="020B0604020202020204" pitchFamily="34" charset="0"/>
            </a:endParaRP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altLang="de-DE" sz="1800" b="1" cap="none" dirty="0" smtClean="0">
                <a:cs typeface="Arial" panose="020B0604020202020204" pitchFamily="34" charset="0"/>
              </a:rPr>
              <a:t>Elternabende der einzelnen Klassen mit Wahl der Elternvertretung</a:t>
            </a:r>
          </a:p>
          <a:p>
            <a:pPr marL="0" indent="0" algn="ctr" defTabSz="914400" eaLnBrk="1" fontAlgn="auto" hangingPunct="1">
              <a:spcAft>
                <a:spcPts val="0"/>
              </a:spcAft>
              <a:buNone/>
              <a:defRPr/>
            </a:pPr>
            <a:r>
              <a:rPr lang="de-DE" altLang="de-DE" sz="1800" i="1" cap="none" dirty="0" smtClean="0">
                <a:cs typeface="Arial" panose="020B0604020202020204" pitchFamily="34" charset="0"/>
              </a:rPr>
              <a:t>BGÖ – Schwerpunkt Ökotrophologie </a:t>
            </a:r>
            <a:r>
              <a:rPr lang="de-DE" altLang="de-DE" sz="1800" u="sng" cap="none" dirty="0" smtClean="0">
                <a:cs typeface="Arial" panose="020B0604020202020204" pitchFamily="34" charset="0"/>
              </a:rPr>
              <a:t>Fr. Dörr, Fr. Immer</a:t>
            </a:r>
          </a:p>
          <a:p>
            <a:pPr marL="0" indent="0" algn="ctr" defTabSz="914400" eaLnBrk="1" fontAlgn="auto" hangingPunct="1">
              <a:spcAft>
                <a:spcPts val="0"/>
              </a:spcAft>
              <a:buNone/>
              <a:defRPr/>
            </a:pPr>
            <a:r>
              <a:rPr lang="de-DE" altLang="de-DE" sz="1800" i="1" cap="none" dirty="0" smtClean="0">
                <a:cs typeface="Arial" panose="020B0604020202020204" pitchFamily="34" charset="0"/>
              </a:rPr>
              <a:t>BGSP – Schwerpunkt Sozialpädagogik </a:t>
            </a:r>
            <a:r>
              <a:rPr lang="de-DE" altLang="de-DE" sz="1800" u="sng" cap="none" dirty="0" smtClean="0">
                <a:cs typeface="Arial" panose="020B0604020202020204" pitchFamily="34" charset="0"/>
              </a:rPr>
              <a:t>Fr</a:t>
            </a:r>
            <a:r>
              <a:rPr lang="de-DE" altLang="de-DE" sz="1800" u="sng" cap="none" dirty="0">
                <a:cs typeface="Arial" panose="020B0604020202020204" pitchFamily="34" charset="0"/>
              </a:rPr>
              <a:t>. Peters, Hr. </a:t>
            </a:r>
            <a:r>
              <a:rPr lang="de-DE" altLang="de-DE" sz="1800" u="sng" cap="none" dirty="0" smtClean="0">
                <a:cs typeface="Arial" panose="020B0604020202020204" pitchFamily="34" charset="0"/>
              </a:rPr>
              <a:t>Fischer</a:t>
            </a:r>
          </a:p>
          <a:p>
            <a:pPr marL="0" indent="0" algn="ctr" defTabSz="914400" eaLnBrk="1" fontAlgn="auto" hangingPunct="1">
              <a:spcAft>
                <a:spcPts val="0"/>
              </a:spcAft>
              <a:buNone/>
              <a:defRPr/>
            </a:pPr>
            <a:r>
              <a:rPr lang="de-DE" altLang="de-DE" sz="1800" i="1" cap="none" dirty="0" smtClean="0">
                <a:cs typeface="Arial" panose="020B0604020202020204" pitchFamily="34" charset="0"/>
              </a:rPr>
              <a:t>BGT – Fachrichtung Technik </a:t>
            </a:r>
            <a:r>
              <a:rPr lang="de-DE" altLang="de-DE" sz="1800" u="sng" cap="none" dirty="0" smtClean="0">
                <a:cs typeface="Arial" panose="020B0604020202020204" pitchFamily="34" charset="0"/>
              </a:rPr>
              <a:t>Hr. Volmer</a:t>
            </a:r>
          </a:p>
          <a:p>
            <a:pPr marL="0" indent="0" algn="ctr" defTabSz="914400" eaLnBrk="1" fontAlgn="auto" hangingPunct="1">
              <a:spcAft>
                <a:spcPts val="0"/>
              </a:spcAft>
              <a:buNone/>
              <a:defRPr/>
            </a:pPr>
            <a:r>
              <a:rPr lang="de-DE" altLang="de-DE" sz="1800" i="1" cap="none" dirty="0" smtClean="0">
                <a:cs typeface="Arial" panose="020B0604020202020204" pitchFamily="34" charset="0"/>
              </a:rPr>
              <a:t>BGW – Fachrichtung Wirtschaft</a:t>
            </a:r>
          </a:p>
          <a:p>
            <a:pPr marL="0" indent="0" algn="ctr" defTabSz="914400" eaLnBrk="1" fontAlgn="auto" hangingPunct="1">
              <a:spcAft>
                <a:spcPts val="0"/>
              </a:spcAft>
              <a:buNone/>
              <a:defRPr/>
            </a:pPr>
            <a:r>
              <a:rPr lang="de-DE" altLang="de-DE" sz="1800" u="sng" cap="none" dirty="0" smtClean="0">
                <a:cs typeface="Arial" panose="020B0604020202020204" pitchFamily="34" charset="0"/>
              </a:rPr>
              <a:t>BGW251 Hr. Wichmann, Hr. Graf</a:t>
            </a:r>
            <a:r>
              <a:rPr lang="de-DE" altLang="de-DE" sz="1800" cap="none" dirty="0" smtClean="0">
                <a:cs typeface="Arial" panose="020B0604020202020204" pitchFamily="34" charset="0"/>
              </a:rPr>
              <a:t>    </a:t>
            </a:r>
            <a:r>
              <a:rPr lang="de-DE" altLang="de-DE" sz="1800" u="sng" cap="none" dirty="0" smtClean="0">
                <a:cs typeface="Arial" panose="020B0604020202020204" pitchFamily="34" charset="0"/>
              </a:rPr>
              <a:t>BGW252 Hr. Gärtner, Fr. Herrmann</a:t>
            </a:r>
          </a:p>
          <a:p>
            <a:pPr marL="0" indent="0" defTabSz="914400" eaLnBrk="1" fontAlgn="auto" hangingPunct="1">
              <a:spcAft>
                <a:spcPts val="0"/>
              </a:spcAft>
              <a:buNone/>
              <a:defRPr/>
            </a:pPr>
            <a:endParaRPr lang="de-DE" altLang="de-DE" sz="1800" b="1" cap="none" dirty="0">
              <a:solidFill>
                <a:schemeClr val="bg2">
                  <a:lumMod val="50000"/>
                </a:schemeClr>
              </a:solidFill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Aft>
                <a:spcPts val="0"/>
              </a:spcAft>
              <a:buNone/>
              <a:defRPr/>
            </a:pPr>
            <a:r>
              <a:rPr lang="de-DE" altLang="de-DE" sz="1800" b="1" cap="none" dirty="0" smtClean="0">
                <a:solidFill>
                  <a:schemeClr val="bg1"/>
                </a:solidFill>
                <a:cs typeface="Arial" panose="020B0604020202020204" pitchFamily="34" charset="0"/>
              </a:rPr>
              <a:t>Einen schönen Abend wünscht das Berufliche Gymnasium!</a:t>
            </a:r>
            <a:endParaRPr lang="de-DE" altLang="de-DE" sz="1800" b="1" cap="none" dirty="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615462" y="2672398"/>
            <a:ext cx="8299938" cy="3394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07497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opfen">
  <a:themeElements>
    <a:clrScheme name="Tropfen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opfen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TM04033925[[fn=Tropfen]]</Template>
  <TotalTime>0</TotalTime>
  <Words>656</Words>
  <Application>Microsoft Office PowerPoint</Application>
  <PresentationFormat>Bildschirmpräsentation (4:3)</PresentationFormat>
  <Paragraphs>268</Paragraphs>
  <Slides>23</Slides>
  <Notes>23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28" baseType="lpstr">
      <vt:lpstr>Arial</vt:lpstr>
      <vt:lpstr>Calibri</vt:lpstr>
      <vt:lpstr>Times New Roman</vt:lpstr>
      <vt:lpstr>Tw Cen MT</vt:lpstr>
      <vt:lpstr>Tropfen</vt:lpstr>
      <vt:lpstr>Berufliches Gymnasium</vt:lpstr>
      <vt:lpstr>Berufliches Gymnasium</vt:lpstr>
      <vt:lpstr>Berufliches Gymnasium</vt:lpstr>
      <vt:lpstr>BO – Berufs- und Studienorientierung</vt:lpstr>
      <vt:lpstr>BO – Berufs- und Studienorientierung</vt:lpstr>
      <vt:lpstr>BO – Berufs- und Studienorientierung</vt:lpstr>
      <vt:lpstr>BO – Berufs- und Studienorientierung</vt:lpstr>
      <vt:lpstr>BO – Berufs- und Studienorientierung</vt:lpstr>
      <vt:lpstr>BO – Berufs- und Studienorientierung</vt:lpstr>
      <vt:lpstr>BO – Berufs- und Studienorientierung</vt:lpstr>
      <vt:lpstr>Berufliches Gymnasium</vt:lpstr>
      <vt:lpstr>Einführungsphase</vt:lpstr>
      <vt:lpstr>Einführungsphase</vt:lpstr>
      <vt:lpstr>Einführungsphase</vt:lpstr>
      <vt:lpstr>Einführungsphase</vt:lpstr>
      <vt:lpstr>Einführungsphase</vt:lpstr>
      <vt:lpstr>Einführungsphase</vt:lpstr>
      <vt:lpstr>Einführungsphase</vt:lpstr>
      <vt:lpstr>Einführungsphase</vt:lpstr>
      <vt:lpstr>Einführungsphase</vt:lpstr>
      <vt:lpstr>Einführungsphase</vt:lpstr>
      <vt:lpstr>Einführungsphase</vt:lpstr>
      <vt:lpstr>Berufliches Gymnasium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janssen</dc:creator>
  <cp:lastModifiedBy>Jörn Fischer</cp:lastModifiedBy>
  <cp:revision>289</cp:revision>
  <cp:lastPrinted>2020-12-07T08:33:39Z</cp:lastPrinted>
  <dcterms:created xsi:type="dcterms:W3CDTF">2005-11-15T13:37:07Z</dcterms:created>
  <dcterms:modified xsi:type="dcterms:W3CDTF">2025-09-08T14:19:44Z</dcterms:modified>
</cp:coreProperties>
</file>