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35"/>
  </p:notesMasterIdLst>
  <p:sldIdLst>
    <p:sldId id="256" r:id="rId2"/>
    <p:sldId id="285" r:id="rId3"/>
    <p:sldId id="317" r:id="rId4"/>
    <p:sldId id="316" r:id="rId5"/>
    <p:sldId id="320" r:id="rId6"/>
    <p:sldId id="288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39" r:id="rId15"/>
    <p:sldId id="340" r:id="rId16"/>
    <p:sldId id="341" r:id="rId17"/>
    <p:sldId id="331" r:id="rId18"/>
    <p:sldId id="342" r:id="rId19"/>
    <p:sldId id="348" r:id="rId20"/>
    <p:sldId id="352" r:id="rId21"/>
    <p:sldId id="365" r:id="rId22"/>
    <p:sldId id="366" r:id="rId23"/>
    <p:sldId id="363" r:id="rId24"/>
    <p:sldId id="364" r:id="rId25"/>
    <p:sldId id="356" r:id="rId26"/>
    <p:sldId id="357" r:id="rId27"/>
    <p:sldId id="358" r:id="rId28"/>
    <p:sldId id="359" r:id="rId29"/>
    <p:sldId id="361" r:id="rId30"/>
    <p:sldId id="362" r:id="rId31"/>
    <p:sldId id="367" r:id="rId32"/>
    <p:sldId id="368" r:id="rId33"/>
    <p:sldId id="269" r:id="rId34"/>
  </p:sldIdLst>
  <p:sldSz cx="12192000" cy="6858000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bschnitt ohne Titel" id="{4AA9CA84-01F8-497C-8BA8-D3D4792672A5}">
          <p14:sldIdLst>
            <p14:sldId id="256"/>
            <p14:sldId id="285"/>
            <p14:sldId id="317"/>
            <p14:sldId id="316"/>
            <p14:sldId id="320"/>
            <p14:sldId id="288"/>
            <p14:sldId id="321"/>
            <p14:sldId id="322"/>
            <p14:sldId id="323"/>
            <p14:sldId id="324"/>
            <p14:sldId id="325"/>
            <p14:sldId id="326"/>
            <p14:sldId id="327"/>
            <p14:sldId id="339"/>
            <p14:sldId id="340"/>
            <p14:sldId id="341"/>
            <p14:sldId id="331"/>
            <p14:sldId id="342"/>
            <p14:sldId id="348"/>
            <p14:sldId id="352"/>
            <p14:sldId id="365"/>
            <p14:sldId id="366"/>
            <p14:sldId id="363"/>
            <p14:sldId id="364"/>
            <p14:sldId id="356"/>
            <p14:sldId id="357"/>
            <p14:sldId id="358"/>
            <p14:sldId id="359"/>
            <p14:sldId id="361"/>
            <p14:sldId id="362"/>
            <p14:sldId id="367"/>
            <p14:sldId id="368"/>
            <p14:sldId id="269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0025" initials="L" lastIdx="1" clrIdx="0">
    <p:extLst>
      <p:ext uri="{19B8F6BF-5375-455C-9EA6-DF929625EA0E}">
        <p15:presenceInfo xmlns:p15="http://schemas.microsoft.com/office/powerpoint/2012/main" userId="L0025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18" autoAdjust="0"/>
    <p:restoredTop sz="69966" autoAdjust="0"/>
  </p:normalViewPr>
  <p:slideViewPr>
    <p:cSldViewPr snapToGrid="0">
      <p:cViewPr varScale="1">
        <p:scale>
          <a:sx n="108" d="100"/>
          <a:sy n="108" d="100"/>
        </p:scale>
        <p:origin x="1760" y="1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75" d="100"/>
          <a:sy n="75" d="100"/>
        </p:scale>
        <p:origin x="2880" y="-5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8639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3836" y="1"/>
            <a:ext cx="3078639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2B153A-D3C3-401B-AD76-5CE526872967}" type="datetimeFigureOut">
              <a:rPr lang="de-DE" smtClean="0"/>
              <a:t>05.10.26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203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10090" y="4926014"/>
            <a:ext cx="5683886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9721851"/>
            <a:ext cx="3078639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3836" y="9721851"/>
            <a:ext cx="3078639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6ED5AF-1820-40D9-A7F9-AB566C00A59D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8036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33265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67555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180230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99259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795445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70863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8565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4489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64399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48218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1860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…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79624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516085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7128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23475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95374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25228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56380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37754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92376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51767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75904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529202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43085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28218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188035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2925672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29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15554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30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85665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31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092380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32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042605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ED5AF-1820-40D9-A7F9-AB566C00A59D}" type="slidenum">
              <a:rPr lang="de-DE" smtClean="0"/>
              <a:t>33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50026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dirty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10/5/26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joern.fischer@bbs-verden.d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paepsy-bg-nds.de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oern.fischer@bbs-verden.d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oern.fischer@bbs-verden.d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oern.fischer@bbs-verden.d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oern.fischer@bbs-verden.de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oern.fischer@bbs-verden.d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epsy-bg-nds.de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oern.fischer@bbs-verden.de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oern.fischer@bbs-verden.de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oern.fischer@bbs-verden.d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oern.fischer@bbs-verden.d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oern.fischer@bbs-verden.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B3FC14-3917-4ADF-BDC5-792FAAE4C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82" y="1298448"/>
            <a:ext cx="8558073" cy="3255264"/>
          </a:xfrm>
        </p:spPr>
        <p:txBody>
          <a:bodyPr>
            <a:normAutofit fontScale="90000"/>
          </a:bodyPr>
          <a:lstStyle/>
          <a:p>
            <a:r>
              <a:rPr lang="de-DE" sz="75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Fortbildung Päd./Psy.</a:t>
            </a:r>
            <a:br>
              <a:rPr lang="de-DE" sz="17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br>
              <a:rPr lang="de-DE" sz="17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de-DE" sz="3500" i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</a:rPr>
              <a:t>Abitur 2028: Thematische Schwerpunkte unterrichten. Kollegialer Austausch über Kompetenzen und Inhalte. Eine Veranstaltung von Lehrkräften für Lehrkräfte</a:t>
            </a:r>
            <a:endParaRPr lang="de-DE" sz="35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7B9D666-F895-4BAD-B1C2-FC8FF0387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782" y="4670246"/>
            <a:ext cx="8558073" cy="914400"/>
          </a:xfrm>
        </p:spPr>
        <p:txBody>
          <a:bodyPr>
            <a:noAutofit/>
          </a:bodyPr>
          <a:lstStyle/>
          <a:p>
            <a:r>
              <a:rPr lang="de-DE" sz="3200" dirty="0"/>
              <a:t>OFZ Oldenburger Fortbildungszentrum</a:t>
            </a:r>
            <a:br>
              <a:rPr lang="de-DE" sz="3200" dirty="0"/>
            </a:br>
            <a:r>
              <a:rPr lang="de-DE" sz="3200" dirty="0"/>
              <a:t>Kompetenzzentrum f. reg. Lehrkräftefortbildung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CE55420-4361-45A9-A5A7-6EEC5C6AA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4951" y="830004"/>
            <a:ext cx="739074" cy="739074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53D36756-F772-4298-A28A-3769914AAF9A}"/>
              </a:ext>
            </a:extLst>
          </p:cNvPr>
          <p:cNvSpPr txBox="1"/>
          <p:nvPr/>
        </p:nvSpPr>
        <p:spPr>
          <a:xfrm>
            <a:off x="9211235" y="5407674"/>
            <a:ext cx="311971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>
                <a:solidFill>
                  <a:schemeClr val="accent1"/>
                </a:solidFill>
                <a:hlinkClick r:id="rId3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  <p:pic>
        <p:nvPicPr>
          <p:cNvPr id="5" name="Grafik 4" descr="Ein Bild, das Muster, Grafiken, Pixel, Design enthält.&#10;&#10;Automatisch generierte Beschreibung">
            <a:extLst>
              <a:ext uri="{FF2B5EF4-FFF2-40B4-BE49-F238E27FC236}">
                <a16:creationId xmlns:a16="http://schemas.microsoft.com/office/drawing/2014/main" id="{85D68097-E507-35D0-7D0F-571797A1039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902" t="9580" r="10098" b="9950"/>
          <a:stretch/>
        </p:blipFill>
        <p:spPr>
          <a:xfrm>
            <a:off x="9540688" y="2371930"/>
            <a:ext cx="2460811" cy="2475287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A80D222B-AB80-868E-543B-63EEEEBAF024}"/>
              </a:ext>
            </a:extLst>
          </p:cNvPr>
          <p:cNvSpPr txBox="1"/>
          <p:nvPr/>
        </p:nvSpPr>
        <p:spPr>
          <a:xfrm>
            <a:off x="9211235" y="4950474"/>
            <a:ext cx="311971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>
                <a:solidFill>
                  <a:schemeClr val="accent1"/>
                </a:solidFill>
                <a:hlinkClick r:id="rId5"/>
              </a:rPr>
              <a:t>https://www.paepsy-bg-nds.de</a:t>
            </a:r>
            <a:endParaRPr lang="de-DE" sz="17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186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B3FC14-3917-4ADF-BDC5-792FAAE4C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82" y="1298448"/>
            <a:ext cx="8558073" cy="3255264"/>
          </a:xfrm>
        </p:spPr>
        <p:txBody>
          <a:bodyPr>
            <a:normAutofit/>
          </a:bodyPr>
          <a:lstStyle/>
          <a:p>
            <a:r>
              <a:rPr lang="de-DE" sz="75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Willkommen!</a:t>
            </a:r>
            <a:endParaRPr lang="de-DE" sz="75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7B9D666-F895-4BAD-B1C2-FC8FF0387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782" y="4670246"/>
            <a:ext cx="7891433" cy="914400"/>
          </a:xfrm>
        </p:spPr>
        <p:txBody>
          <a:bodyPr>
            <a:noAutofit/>
          </a:bodyPr>
          <a:lstStyle/>
          <a:p>
            <a:endParaRPr lang="de-DE" sz="5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CE55420-4361-45A9-A5A7-6EEC5C6AA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4951" y="830004"/>
            <a:ext cx="739074" cy="73907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B35FA4EA-4140-4409-9043-E62653F72383}"/>
              </a:ext>
            </a:extLst>
          </p:cNvPr>
          <p:cNvSpPr txBox="1"/>
          <p:nvPr/>
        </p:nvSpPr>
        <p:spPr>
          <a:xfrm>
            <a:off x="9275973" y="1891327"/>
            <a:ext cx="282805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Gliederung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Einleitung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 Ursprung und Zukunft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3) Inhalte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4) Fortgang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5) Formalien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6) Ablauf - 1.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- 2.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7) Vorstellung,</a:t>
            </a:r>
            <a:b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Wünsche/Erwartungen</a:t>
            </a: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Arbeitsphasen</a:t>
            </a:r>
            <a:endParaRPr lang="de-DE" b="1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A10CD9C6-20AD-4D40-9EDC-E3F93DC91F1C}"/>
              </a:ext>
            </a:extLst>
          </p:cNvPr>
          <p:cNvSpPr txBox="1"/>
          <p:nvPr/>
        </p:nvSpPr>
        <p:spPr>
          <a:xfrm>
            <a:off x="9275974" y="5689442"/>
            <a:ext cx="29160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dirty="0">
                <a:solidFill>
                  <a:schemeClr val="accent1"/>
                </a:solidFill>
                <a:hlinkClick r:id="rId4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68061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B3FC14-3917-4ADF-BDC5-792FAAE4C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82" y="1298448"/>
            <a:ext cx="8558073" cy="3255264"/>
          </a:xfrm>
        </p:spPr>
        <p:txBody>
          <a:bodyPr>
            <a:normAutofit/>
          </a:bodyPr>
          <a:lstStyle/>
          <a:p>
            <a:r>
              <a:rPr lang="de-DE" sz="75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1) Einleitung</a:t>
            </a:r>
            <a:endParaRPr lang="de-DE" sz="75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7B9D666-F895-4BAD-B1C2-FC8FF0387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782" y="4670246"/>
            <a:ext cx="7891433" cy="914400"/>
          </a:xfrm>
        </p:spPr>
        <p:txBody>
          <a:bodyPr>
            <a:noAutofit/>
          </a:bodyPr>
          <a:lstStyle/>
          <a:p>
            <a:endParaRPr lang="de-DE" sz="5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CE55420-4361-45A9-A5A7-6EEC5C6AA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4951" y="830004"/>
            <a:ext cx="739074" cy="73907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B35FA4EA-4140-4409-9043-E62653F72383}"/>
              </a:ext>
            </a:extLst>
          </p:cNvPr>
          <p:cNvSpPr txBox="1"/>
          <p:nvPr/>
        </p:nvSpPr>
        <p:spPr>
          <a:xfrm>
            <a:off x="9373341" y="2168326"/>
            <a:ext cx="28186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Gliederung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</a:t>
            </a:r>
            <a:r>
              <a:rPr lang="de-DE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Einleitung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 Ursprung und Zukunft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3) Inhalte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4) Fortgang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5) Formalien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6) Ablauf - 1.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- 2.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7) Vorstellung,</a:t>
            </a:r>
            <a:b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Wünsche/Erwartungen</a:t>
            </a: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Arbeitsphasen</a:t>
            </a:r>
            <a:endParaRPr lang="de-DE" b="1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0FAD977-656A-4097-85B5-AC766EE0A281}"/>
              </a:ext>
            </a:extLst>
          </p:cNvPr>
          <p:cNvSpPr txBox="1"/>
          <p:nvPr/>
        </p:nvSpPr>
        <p:spPr>
          <a:xfrm>
            <a:off x="9275974" y="5689442"/>
            <a:ext cx="29160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dirty="0">
                <a:solidFill>
                  <a:schemeClr val="accent1"/>
                </a:solidFill>
                <a:hlinkClick r:id="rId4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04394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Einleitung</a:t>
            </a:r>
            <a:endParaRPr lang="de-DE" sz="50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241191" cy="512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3000" b="1" dirty="0"/>
              <a:t>Veranstaltungsteam</a:t>
            </a:r>
          </a:p>
          <a:p>
            <a:r>
              <a:rPr lang="de-DE" sz="3000" dirty="0"/>
              <a:t>Jörn Fischer, BBS Verden</a:t>
            </a:r>
            <a:endParaRPr lang="de-DE" sz="3000" i="1" dirty="0"/>
          </a:p>
          <a:p>
            <a:r>
              <a:rPr lang="de-DE" sz="3000" dirty="0"/>
              <a:t>Merle Wohlers, BBS Buchholz i. d. N.</a:t>
            </a:r>
            <a:br>
              <a:rPr lang="de-DE" sz="3000" dirty="0"/>
            </a:br>
            <a:endParaRPr lang="de-DE" sz="3000" dirty="0"/>
          </a:p>
          <a:p>
            <a:pPr marL="0" indent="0">
              <a:buNone/>
            </a:pPr>
            <a:r>
              <a:rPr lang="de-DE" sz="3000" b="1" dirty="0"/>
              <a:t>Veranstalter</a:t>
            </a:r>
          </a:p>
          <a:p>
            <a:r>
              <a:rPr lang="de-DE" sz="3000" dirty="0"/>
              <a:t>OFZ Oldenburger Fortbildungszentrum –</a:t>
            </a:r>
            <a:br>
              <a:rPr lang="de-DE" sz="3000" dirty="0"/>
            </a:br>
            <a:r>
              <a:rPr lang="de-DE" sz="3000" dirty="0"/>
              <a:t>Kompetenzzentrum für regionale Lehrkräftefortbildung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234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B3FC14-3917-4ADF-BDC5-792FAAE4C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82" y="1298448"/>
            <a:ext cx="8558073" cy="3255264"/>
          </a:xfrm>
        </p:spPr>
        <p:txBody>
          <a:bodyPr>
            <a:normAutofit/>
          </a:bodyPr>
          <a:lstStyle/>
          <a:p>
            <a:r>
              <a:rPr lang="de-DE" sz="75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2) Ursprung und Zukunft</a:t>
            </a:r>
            <a:endParaRPr lang="de-DE" sz="75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7B9D666-F895-4BAD-B1C2-FC8FF0387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782" y="4670246"/>
            <a:ext cx="7891433" cy="914400"/>
          </a:xfrm>
        </p:spPr>
        <p:txBody>
          <a:bodyPr>
            <a:noAutofit/>
          </a:bodyPr>
          <a:lstStyle/>
          <a:p>
            <a:endParaRPr lang="de-DE" sz="5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CE55420-4361-45A9-A5A7-6EEC5C6AA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4951" y="830004"/>
            <a:ext cx="739074" cy="73907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B35FA4EA-4140-4409-9043-E62653F72383}"/>
              </a:ext>
            </a:extLst>
          </p:cNvPr>
          <p:cNvSpPr txBox="1"/>
          <p:nvPr/>
        </p:nvSpPr>
        <p:spPr>
          <a:xfrm>
            <a:off x="9373341" y="2168326"/>
            <a:ext cx="28186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Gliederung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Einleitung</a:t>
            </a:r>
          </a:p>
          <a:p>
            <a:r>
              <a:rPr lang="de-DE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 Ursprung und Zukunft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3) Inhalte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4) Fortgang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5) Formalien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6) Ablauf - 1.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- 2.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7) Vorstellung,</a:t>
            </a:r>
            <a:b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Wünsche/Erwartungen</a:t>
            </a: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Arbeitsphasen</a:t>
            </a:r>
            <a:endParaRPr lang="de-DE" b="1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30C06565-81E3-43A4-96CC-049E9C2AB432}"/>
              </a:ext>
            </a:extLst>
          </p:cNvPr>
          <p:cNvSpPr txBox="1"/>
          <p:nvPr/>
        </p:nvSpPr>
        <p:spPr>
          <a:xfrm>
            <a:off x="9275974" y="5689442"/>
            <a:ext cx="29160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dirty="0">
                <a:solidFill>
                  <a:schemeClr val="accent1"/>
                </a:solidFill>
                <a:hlinkClick r:id="rId4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99844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Ursprung und Zukunft</a:t>
            </a:r>
            <a:endParaRPr lang="de-DE" sz="5000" i="1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7812349" cy="5120640"/>
          </a:xfrm>
        </p:spPr>
        <p:txBody>
          <a:bodyPr>
            <a:normAutofit/>
          </a:bodyPr>
          <a:lstStyle/>
          <a:p>
            <a:r>
              <a:rPr lang="de-DE" sz="3000" dirty="0"/>
              <a:t>Landesweiter Austausch</a:t>
            </a:r>
          </a:p>
          <a:p>
            <a:r>
              <a:rPr lang="de-DE" sz="3000" dirty="0"/>
              <a:t>Jährlich</a:t>
            </a:r>
          </a:p>
          <a:p>
            <a:endParaRPr lang="de-DE" sz="3000" dirty="0"/>
          </a:p>
          <a:p>
            <a:endParaRPr lang="de-DE" sz="3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709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B3FC14-3917-4ADF-BDC5-792FAAE4C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82" y="1298448"/>
            <a:ext cx="8558073" cy="3255264"/>
          </a:xfrm>
        </p:spPr>
        <p:txBody>
          <a:bodyPr>
            <a:normAutofit/>
          </a:bodyPr>
          <a:lstStyle/>
          <a:p>
            <a:r>
              <a:rPr lang="de-DE" sz="75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3) Inhalte</a:t>
            </a:r>
            <a:endParaRPr lang="de-DE" sz="75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7B9D666-F895-4BAD-B1C2-FC8FF0387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782" y="4670246"/>
            <a:ext cx="7891433" cy="914400"/>
          </a:xfrm>
        </p:spPr>
        <p:txBody>
          <a:bodyPr>
            <a:noAutofit/>
          </a:bodyPr>
          <a:lstStyle/>
          <a:p>
            <a:endParaRPr lang="de-DE" sz="5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CE55420-4361-45A9-A5A7-6EEC5C6AA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4951" y="830004"/>
            <a:ext cx="739074" cy="73907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B35FA4EA-4140-4409-9043-E62653F72383}"/>
              </a:ext>
            </a:extLst>
          </p:cNvPr>
          <p:cNvSpPr txBox="1"/>
          <p:nvPr/>
        </p:nvSpPr>
        <p:spPr>
          <a:xfrm>
            <a:off x="9373341" y="2168326"/>
            <a:ext cx="28186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Gliederung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Einleitung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 Ursprung und Zukunft</a:t>
            </a:r>
          </a:p>
          <a:p>
            <a:r>
              <a:rPr lang="de-DE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3) Inhalte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4) Fortgang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5) Formalien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6) Ablauf - 1.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- 2.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7) Vorstellung,</a:t>
            </a:r>
            <a:b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Wünsche/Erwartungen</a:t>
            </a: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Arbeitsphasen</a:t>
            </a:r>
            <a:endParaRPr lang="de-DE" b="1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25058518-F00A-4AC6-BC26-ECE8332D548E}"/>
              </a:ext>
            </a:extLst>
          </p:cNvPr>
          <p:cNvSpPr txBox="1"/>
          <p:nvPr/>
        </p:nvSpPr>
        <p:spPr>
          <a:xfrm>
            <a:off x="9275974" y="5689442"/>
            <a:ext cx="29160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dirty="0">
                <a:solidFill>
                  <a:schemeClr val="accent1"/>
                </a:solidFill>
                <a:hlinkClick r:id="rId4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70647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Inhalte</a:t>
            </a:r>
            <a:endParaRPr lang="de-DE" sz="5000" i="1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rmAutofit lnSpcReduction="10000"/>
          </a:bodyPr>
          <a:lstStyle/>
          <a:p>
            <a:r>
              <a:rPr lang="de-DE" sz="3000" dirty="0"/>
              <a:t>Austausch über Kompetenzen und Inhalte</a:t>
            </a:r>
          </a:p>
          <a:p>
            <a:r>
              <a:rPr lang="de-DE" sz="3000" dirty="0"/>
              <a:t>Erstellen von Materialien</a:t>
            </a:r>
          </a:p>
          <a:p>
            <a:pPr lvl="1"/>
            <a:r>
              <a:rPr lang="de-DE" sz="2800" dirty="0"/>
              <a:t>Abiturschwerpunkte: dritter ’27 und zweiter ‘28:</a:t>
            </a:r>
            <a:br>
              <a:rPr lang="de-DE" sz="2800" dirty="0"/>
            </a:br>
            <a:r>
              <a:rPr lang="de-DE" sz="2800" i="1" dirty="0"/>
              <a:t>Überblicks-Gliederung, Lernsituation, Leistungsnachweis, Projekt</a:t>
            </a:r>
          </a:p>
          <a:p>
            <a:pPr lvl="1"/>
            <a:r>
              <a:rPr lang="de-DE" sz="2800" dirty="0"/>
              <a:t>Abiturschwerpunkt dritter ‘28: </a:t>
            </a:r>
            <a:br>
              <a:rPr lang="de-DE" sz="2800" dirty="0"/>
            </a:br>
            <a:r>
              <a:rPr lang="de-DE" sz="2800" i="1" dirty="0"/>
              <a:t>Überblicks-Gliederung, Lernsituation, Leistungsnachweis (z. B. </a:t>
            </a:r>
            <a:r>
              <a:rPr lang="de-DE" sz="2800" i="1" dirty="0" err="1"/>
              <a:t>mündl</a:t>
            </a:r>
            <a:r>
              <a:rPr lang="de-DE" sz="2800" i="1" dirty="0"/>
              <a:t>. Nachprüfung)</a:t>
            </a:r>
            <a:br>
              <a:rPr lang="de-DE" sz="2800" i="1" dirty="0"/>
            </a:br>
            <a:endParaRPr lang="de-DE" sz="2800" i="1" dirty="0"/>
          </a:p>
          <a:p>
            <a:pPr lvl="1"/>
            <a:r>
              <a:rPr lang="de-DE" sz="3000" dirty="0"/>
              <a:t>Eventuell: </a:t>
            </a:r>
            <a:br>
              <a:rPr lang="de-DE" sz="3000" dirty="0"/>
            </a:br>
            <a:r>
              <a:rPr lang="de-DE" sz="3000" dirty="0"/>
              <a:t>Nachbereitung Abi 2026, </a:t>
            </a:r>
            <a:br>
              <a:rPr lang="de-DE" sz="3000" dirty="0"/>
            </a:br>
            <a:r>
              <a:rPr lang="de-DE" sz="3000" dirty="0"/>
              <a:t>Themen und Durchführung Abi 2028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705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B3FC14-3917-4ADF-BDC5-792FAAE4C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82" y="1298448"/>
            <a:ext cx="8558073" cy="3255264"/>
          </a:xfrm>
        </p:spPr>
        <p:txBody>
          <a:bodyPr>
            <a:normAutofit/>
          </a:bodyPr>
          <a:lstStyle/>
          <a:p>
            <a:r>
              <a:rPr lang="de-DE" sz="75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4) Fortgang</a:t>
            </a:r>
            <a:endParaRPr lang="de-DE" sz="75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7B9D666-F895-4BAD-B1C2-FC8FF0387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782" y="4670246"/>
            <a:ext cx="7891433" cy="914400"/>
          </a:xfrm>
        </p:spPr>
        <p:txBody>
          <a:bodyPr>
            <a:noAutofit/>
          </a:bodyPr>
          <a:lstStyle/>
          <a:p>
            <a:endParaRPr lang="de-DE" sz="5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CE55420-4361-45A9-A5A7-6EEC5C6AA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4951" y="830004"/>
            <a:ext cx="739074" cy="73907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B35FA4EA-4140-4409-9043-E62653F72383}"/>
              </a:ext>
            </a:extLst>
          </p:cNvPr>
          <p:cNvSpPr txBox="1"/>
          <p:nvPr/>
        </p:nvSpPr>
        <p:spPr>
          <a:xfrm>
            <a:off x="9373341" y="2168326"/>
            <a:ext cx="28186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Gliederung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Einleitung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 Ursprung und Zukunft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3) Inhalte</a:t>
            </a:r>
          </a:p>
          <a:p>
            <a:r>
              <a:rPr lang="de-DE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4) Fortgang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5) Formalien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6) Ablauf - 1.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- 2.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7) Vorstellung,</a:t>
            </a:r>
            <a:b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Wünsche/Erwartungen</a:t>
            </a: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Arbeitsphasen</a:t>
            </a:r>
            <a:endParaRPr lang="de-DE" b="1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FC103DCA-6E5C-4788-9EF5-E6CC49B36872}"/>
              </a:ext>
            </a:extLst>
          </p:cNvPr>
          <p:cNvSpPr txBox="1"/>
          <p:nvPr/>
        </p:nvSpPr>
        <p:spPr>
          <a:xfrm>
            <a:off x="9275974" y="5689442"/>
            <a:ext cx="29160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dirty="0">
                <a:solidFill>
                  <a:schemeClr val="accent1"/>
                </a:solidFill>
                <a:hlinkClick r:id="rId4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7023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Fortgang</a:t>
            </a:r>
            <a:endParaRPr lang="de-DE" sz="5000" i="1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7812349" cy="5120640"/>
          </a:xfrm>
        </p:spPr>
        <p:txBody>
          <a:bodyPr>
            <a:normAutofit/>
          </a:bodyPr>
          <a:lstStyle/>
          <a:p>
            <a:r>
              <a:rPr lang="de-DE" sz="3000" dirty="0"/>
              <a:t>Austausch unter Lehrkräften</a:t>
            </a:r>
          </a:p>
          <a:p>
            <a:r>
              <a:rPr lang="de-DE" sz="3000" dirty="0"/>
              <a:t>Kollegiale Verständigung über</a:t>
            </a:r>
            <a:br>
              <a:rPr lang="de-DE" sz="3000" dirty="0"/>
            </a:br>
            <a:r>
              <a:rPr lang="de-DE" sz="3000" dirty="0"/>
              <a:t>Kompetenzen und Inhalte</a:t>
            </a:r>
          </a:p>
          <a:p>
            <a:r>
              <a:rPr lang="de-DE" sz="3000" dirty="0"/>
              <a:t>Verbreitung der Materialien</a:t>
            </a:r>
            <a:br>
              <a:rPr lang="de-DE" sz="3000" dirty="0"/>
            </a:br>
            <a:r>
              <a:rPr lang="de-DE" sz="3000" dirty="0"/>
              <a:t>Qualitätssicherung</a:t>
            </a:r>
            <a:br>
              <a:rPr lang="de-DE" sz="3000" dirty="0"/>
            </a:br>
            <a:r>
              <a:rPr lang="de-DE" sz="3000" dirty="0">
                <a:hlinkClick r:id="rId3"/>
              </a:rPr>
              <a:t>https://www.paepsy-bg-nds.de</a:t>
            </a:r>
            <a:br>
              <a:rPr lang="de-DE" sz="3000" dirty="0"/>
            </a:br>
            <a:r>
              <a:rPr lang="de-DE" sz="3000" dirty="0"/>
              <a:t>(Task-Cards bzw. </a:t>
            </a:r>
            <a:r>
              <a:rPr lang="de-DE" sz="3000" dirty="0" err="1"/>
              <a:t>Edu-Maps</a:t>
            </a:r>
            <a:r>
              <a:rPr lang="de-DE" sz="3000" dirty="0"/>
              <a:t>)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  <p:pic>
        <p:nvPicPr>
          <p:cNvPr id="3" name="Grafik 2" descr="Ein Bild, das Muster, Grafiken, Pixel, Design enthält.&#10;&#10;Automatisch generierte Beschreibung">
            <a:extLst>
              <a:ext uri="{FF2B5EF4-FFF2-40B4-BE49-F238E27FC236}">
                <a16:creationId xmlns:a16="http://schemas.microsoft.com/office/drawing/2014/main" id="{02035203-9A84-05AA-0B8E-CFBFDB7B61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9967" y="3519768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2461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B3FC14-3917-4ADF-BDC5-792FAAE4C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82" y="1298448"/>
            <a:ext cx="8558073" cy="3255264"/>
          </a:xfrm>
        </p:spPr>
        <p:txBody>
          <a:bodyPr>
            <a:normAutofit/>
          </a:bodyPr>
          <a:lstStyle/>
          <a:p>
            <a:r>
              <a:rPr lang="de-DE" sz="75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5) Formalien</a:t>
            </a:r>
            <a:endParaRPr lang="de-DE" sz="75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7B9D666-F895-4BAD-B1C2-FC8FF0387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782" y="4670246"/>
            <a:ext cx="7891433" cy="914400"/>
          </a:xfrm>
        </p:spPr>
        <p:txBody>
          <a:bodyPr>
            <a:noAutofit/>
          </a:bodyPr>
          <a:lstStyle/>
          <a:p>
            <a:endParaRPr lang="de-DE" sz="5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CE55420-4361-45A9-A5A7-6EEC5C6AA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4951" y="830004"/>
            <a:ext cx="739074" cy="73907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B35FA4EA-4140-4409-9043-E62653F72383}"/>
              </a:ext>
            </a:extLst>
          </p:cNvPr>
          <p:cNvSpPr txBox="1"/>
          <p:nvPr/>
        </p:nvSpPr>
        <p:spPr>
          <a:xfrm>
            <a:off x="9373341" y="2168326"/>
            <a:ext cx="28186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Gliederung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Einleitung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 Ursprung und Zukunft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3) Inhalte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4) Fortgang</a:t>
            </a:r>
          </a:p>
          <a:p>
            <a:r>
              <a:rPr lang="de-DE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5) Formalien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6) Ablauf - 1.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- 2.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7) Vorstellung,</a:t>
            </a:r>
            <a:b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Wünsche/Erwartungen</a:t>
            </a: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Arbeitsphasen</a:t>
            </a:r>
            <a:endParaRPr lang="de-DE" b="1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C5AE9ED5-7E96-4692-B60B-8E3AD12C2AA9}"/>
              </a:ext>
            </a:extLst>
          </p:cNvPr>
          <p:cNvSpPr txBox="1"/>
          <p:nvPr/>
        </p:nvSpPr>
        <p:spPr>
          <a:xfrm>
            <a:off x="9275974" y="5689442"/>
            <a:ext cx="29160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dirty="0">
                <a:solidFill>
                  <a:schemeClr val="accent1"/>
                </a:solidFill>
                <a:hlinkClick r:id="rId4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37021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Formalien</a:t>
            </a:r>
            <a:endParaRPr lang="de-DE" sz="5000" i="1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7812349" cy="5120640"/>
          </a:xfrm>
        </p:spPr>
        <p:txBody>
          <a:bodyPr>
            <a:normAutofit/>
          </a:bodyPr>
          <a:lstStyle/>
          <a:p>
            <a:r>
              <a:rPr lang="de-DE" sz="3000" dirty="0"/>
              <a:t>Organisation über OFZ</a:t>
            </a:r>
            <a:br>
              <a:rPr lang="de-DE" sz="3000" dirty="0"/>
            </a:br>
            <a:r>
              <a:rPr lang="de-DE" sz="3000" dirty="0"/>
              <a:t>- Rahmen</a:t>
            </a:r>
            <a:br>
              <a:rPr lang="de-DE" sz="3000" dirty="0"/>
            </a:br>
            <a:r>
              <a:rPr lang="de-DE" sz="3000" dirty="0"/>
              <a:t>- Teilnahmebescheinigung</a:t>
            </a:r>
            <a:br>
              <a:rPr lang="de-DE" sz="3000" dirty="0"/>
            </a:br>
            <a:endParaRPr lang="de-DE" sz="3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614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B3FC14-3917-4ADF-BDC5-792FAAE4C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82" y="1298448"/>
            <a:ext cx="8558073" cy="3255264"/>
          </a:xfrm>
        </p:spPr>
        <p:txBody>
          <a:bodyPr>
            <a:normAutofit/>
          </a:bodyPr>
          <a:lstStyle/>
          <a:p>
            <a:r>
              <a:rPr lang="de-DE" sz="75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6) Ablauf</a:t>
            </a:r>
            <a:endParaRPr lang="de-DE" sz="75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7B9D666-F895-4BAD-B1C2-FC8FF0387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782" y="4670246"/>
            <a:ext cx="7891433" cy="914400"/>
          </a:xfrm>
        </p:spPr>
        <p:txBody>
          <a:bodyPr>
            <a:noAutofit/>
          </a:bodyPr>
          <a:lstStyle/>
          <a:p>
            <a:endParaRPr lang="de-DE" sz="5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CE55420-4361-45A9-A5A7-6EEC5C6AA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4951" y="830004"/>
            <a:ext cx="739074" cy="73907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B35FA4EA-4140-4409-9043-E62653F72383}"/>
              </a:ext>
            </a:extLst>
          </p:cNvPr>
          <p:cNvSpPr txBox="1"/>
          <p:nvPr/>
        </p:nvSpPr>
        <p:spPr>
          <a:xfrm>
            <a:off x="9373341" y="2168326"/>
            <a:ext cx="28186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Gliederung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Einleitung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 Ursprung und Zukunft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3) Inhalte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4) Fortgang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5) Formalien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6) </a:t>
            </a:r>
            <a:r>
              <a:rPr lang="de-DE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Ablauf</a:t>
            </a:r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- 1.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- 2.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7) Vorstellung,</a:t>
            </a:r>
            <a:b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Wünsche/Erwartungen</a:t>
            </a: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Arbeitsphasen</a:t>
            </a:r>
            <a:endParaRPr lang="de-DE" b="1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FE82E7B7-7649-4408-9759-7B04AA0D3293}"/>
              </a:ext>
            </a:extLst>
          </p:cNvPr>
          <p:cNvSpPr txBox="1"/>
          <p:nvPr/>
        </p:nvSpPr>
        <p:spPr>
          <a:xfrm>
            <a:off x="9275974" y="5689442"/>
            <a:ext cx="29160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dirty="0">
                <a:solidFill>
                  <a:schemeClr val="accent1"/>
                </a:solidFill>
                <a:hlinkClick r:id="rId4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36446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Ablauf </a:t>
            </a:r>
            <a:br>
              <a:rPr lang="de-DE" sz="5000" dirty="0"/>
            </a:br>
            <a:r>
              <a:rPr lang="de-DE" sz="5000" i="1" dirty="0"/>
              <a:t>1. Tag </a:t>
            </a:r>
            <a:br>
              <a:rPr lang="de-DE" sz="5000" i="1" dirty="0"/>
            </a:br>
            <a:r>
              <a:rPr lang="de-DE" sz="5000" i="1" dirty="0"/>
              <a:t>(Anfang)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de-DE" sz="3000" dirty="0">
                <a:solidFill>
                  <a:schemeClr val="accent1"/>
                </a:solidFill>
              </a:rPr>
              <a:t>10:00 Beginn</a:t>
            </a:r>
            <a:endParaRPr lang="de-DE" sz="3000" dirty="0"/>
          </a:p>
          <a:p>
            <a:r>
              <a:rPr lang="de-DE" sz="3000" dirty="0"/>
              <a:t>Begrüßung</a:t>
            </a:r>
          </a:p>
          <a:p>
            <a:r>
              <a:rPr lang="de-DE" sz="3000" dirty="0"/>
              <a:t>Vorstellungsrunde und Wünsche/Erwartungen</a:t>
            </a:r>
          </a:p>
          <a:p>
            <a:r>
              <a:rPr lang="de-DE" sz="3000" dirty="0"/>
              <a:t>Impulsreferate m. Disk. zu </a:t>
            </a:r>
            <a:r>
              <a:rPr lang="de-DE" sz="3000" dirty="0" err="1"/>
              <a:t>them</a:t>
            </a:r>
            <a:r>
              <a:rPr lang="de-DE" sz="3000" dirty="0"/>
              <a:t>. Schwerpunkt.</a:t>
            </a:r>
          </a:p>
          <a:p>
            <a:pPr marL="0" indent="0">
              <a:buNone/>
            </a:pPr>
            <a:r>
              <a:rPr lang="de-DE" sz="3000" dirty="0">
                <a:solidFill>
                  <a:srgbClr val="7030A0"/>
                </a:solidFill>
              </a:rPr>
              <a:t>12:15-13:15</a:t>
            </a:r>
            <a:r>
              <a:rPr lang="de-DE" sz="3000" dirty="0">
                <a:solidFill>
                  <a:schemeClr val="accent1"/>
                </a:solidFill>
              </a:rPr>
              <a:t> Mittagspause, Check-In</a:t>
            </a:r>
          </a:p>
          <a:p>
            <a:r>
              <a:rPr lang="de-DE" sz="3000" dirty="0"/>
              <a:t>Arbeitsgruppen bilden </a:t>
            </a:r>
            <a:br>
              <a:rPr lang="de-DE" sz="3000" dirty="0"/>
            </a:br>
            <a:r>
              <a:rPr lang="de-DE" sz="2300" dirty="0"/>
              <a:t>TSP3 ’27 </a:t>
            </a:r>
            <a:r>
              <a:rPr lang="de-DE" sz="2300" i="1" dirty="0"/>
              <a:t>Verhaltensauffälligkeiten/Jugendhilfeeinrichtungen</a:t>
            </a:r>
            <a:br>
              <a:rPr lang="de-DE" sz="3000" dirty="0"/>
            </a:br>
            <a:r>
              <a:rPr lang="de-DE" sz="2300" dirty="0"/>
              <a:t>TSP2 ’28 </a:t>
            </a:r>
            <a:r>
              <a:rPr lang="de-DE" sz="2300" i="1" dirty="0"/>
              <a:t>Gesunde Entwicklung</a:t>
            </a:r>
            <a:r>
              <a:rPr lang="de-DE" sz="2300" dirty="0"/>
              <a:t>, TSP3 ’28 </a:t>
            </a:r>
            <a:r>
              <a:rPr lang="de-DE" sz="2300" i="1" dirty="0"/>
              <a:t>Herausford. </a:t>
            </a:r>
            <a:r>
              <a:rPr lang="de-DE" sz="2300" i="1" dirty="0" err="1"/>
              <a:t>Ungleichh</a:t>
            </a:r>
            <a:r>
              <a:rPr lang="de-DE" sz="2300" i="1" dirty="0"/>
              <a:t>.</a:t>
            </a:r>
            <a:r>
              <a:rPr lang="de-DE" sz="2300" dirty="0"/>
              <a:t> </a:t>
            </a:r>
            <a:br>
              <a:rPr lang="de-DE" sz="2300" dirty="0"/>
            </a:br>
            <a:r>
              <a:rPr lang="de-DE" sz="2300" dirty="0"/>
              <a:t>Überblicks-Gliederung, Lernsituation; Projekt, Leistungsnachweis</a:t>
            </a:r>
          </a:p>
          <a:p>
            <a:pPr marL="0" indent="0">
              <a:buNone/>
            </a:pPr>
            <a:r>
              <a:rPr lang="de-DE" sz="3000" dirty="0">
                <a:solidFill>
                  <a:srgbClr val="7030A0"/>
                </a:solidFill>
              </a:rPr>
              <a:t>14:30</a:t>
            </a:r>
            <a:r>
              <a:rPr lang="de-DE" sz="3000" dirty="0">
                <a:solidFill>
                  <a:schemeClr val="accent1"/>
                </a:solidFill>
              </a:rPr>
              <a:t> Kaffeepause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291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Ablauf </a:t>
            </a:r>
            <a:br>
              <a:rPr lang="de-DE" sz="5000" dirty="0"/>
            </a:br>
            <a:r>
              <a:rPr lang="de-DE" sz="5000" i="1" dirty="0"/>
              <a:t>1. Tag </a:t>
            </a:r>
            <a:br>
              <a:rPr lang="de-DE" sz="5000" i="1" dirty="0"/>
            </a:br>
            <a:r>
              <a:rPr lang="de-DE" sz="5000" i="1" dirty="0"/>
              <a:t>(weiter)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3000" dirty="0">
                <a:solidFill>
                  <a:schemeClr val="accent1"/>
                </a:solidFill>
              </a:rPr>
              <a:t>14:45 Arbeitsgruppen</a:t>
            </a:r>
          </a:p>
          <a:p>
            <a:r>
              <a:rPr lang="de-DE" sz="3000" dirty="0"/>
              <a:t>TSP3 ’27 Verhaltensauffälligkeiten/Jugendhilfe</a:t>
            </a:r>
            <a:endParaRPr lang="de-DE" sz="3000" i="1" dirty="0"/>
          </a:p>
          <a:p>
            <a:r>
              <a:rPr lang="de-DE" sz="3000" dirty="0"/>
              <a:t>TSP2 ’28 Gesunde Entwicklung unterstützen</a:t>
            </a:r>
            <a:endParaRPr lang="de-DE" sz="3000" i="1" dirty="0"/>
          </a:p>
          <a:p>
            <a:r>
              <a:rPr lang="de-DE" sz="3000" dirty="0"/>
              <a:t>TSP3 ’28 </a:t>
            </a:r>
            <a:r>
              <a:rPr lang="de-DE" sz="3000" dirty="0" err="1"/>
              <a:t>Herausforderunge</a:t>
            </a:r>
            <a:r>
              <a:rPr lang="de-DE" sz="3000" dirty="0"/>
              <a:t> Ungleichheit</a:t>
            </a:r>
            <a:endParaRPr lang="de-DE" sz="3000" i="1" dirty="0"/>
          </a:p>
          <a:p>
            <a:r>
              <a:rPr lang="de-DE" sz="3000" dirty="0"/>
              <a:t>Langzeitklausuren</a:t>
            </a:r>
            <a:endParaRPr lang="de-DE" sz="3000" i="1" dirty="0"/>
          </a:p>
          <a:p>
            <a:pPr marL="0" indent="0">
              <a:buNone/>
            </a:pPr>
            <a:r>
              <a:rPr lang="de-DE" sz="3000" dirty="0">
                <a:solidFill>
                  <a:schemeClr val="accent1"/>
                </a:solidFill>
              </a:rPr>
              <a:t>17:15 Plenum: Zwischenfazit</a:t>
            </a:r>
          </a:p>
          <a:p>
            <a:pPr marL="0" indent="0">
              <a:buNone/>
            </a:pPr>
            <a:r>
              <a:rPr lang="de-DE" sz="3000" dirty="0">
                <a:solidFill>
                  <a:srgbClr val="7030A0"/>
                </a:solidFill>
              </a:rPr>
              <a:t>18:00</a:t>
            </a:r>
            <a:r>
              <a:rPr lang="de-DE" sz="3000" dirty="0">
                <a:solidFill>
                  <a:schemeClr val="accent1"/>
                </a:solidFill>
              </a:rPr>
              <a:t> Abendessen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43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Ablauf </a:t>
            </a:r>
            <a:br>
              <a:rPr lang="de-DE" sz="5000" dirty="0"/>
            </a:br>
            <a:r>
              <a:rPr lang="de-DE" sz="5000" i="1" dirty="0"/>
              <a:t>2. Tag 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7966274" cy="584545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b="1" dirty="0" err="1">
                <a:solidFill>
                  <a:schemeClr val="accent1"/>
                </a:solidFill>
              </a:rPr>
              <a:t>Checkout</a:t>
            </a:r>
            <a:r>
              <a:rPr lang="de-DE" sz="3000" b="1" dirty="0">
                <a:solidFill>
                  <a:schemeClr val="accent1"/>
                </a:solidFill>
              </a:rPr>
              <a:t> </a:t>
            </a:r>
            <a:r>
              <a:rPr lang="de-DE" sz="3000" b="1" u="sng" dirty="0">
                <a:solidFill>
                  <a:schemeClr val="accent1"/>
                </a:solidFill>
              </a:rPr>
              <a:t>bis</a:t>
            </a:r>
            <a:r>
              <a:rPr lang="de-DE" sz="3000" b="1" dirty="0">
                <a:solidFill>
                  <a:schemeClr val="accent1"/>
                </a:solidFill>
              </a:rPr>
              <a:t> </a:t>
            </a:r>
            <a:r>
              <a:rPr lang="de-DE" sz="3000" b="1" dirty="0">
                <a:solidFill>
                  <a:srgbClr val="7030A0"/>
                </a:solidFill>
              </a:rPr>
              <a:t>9:00</a:t>
            </a:r>
            <a:r>
              <a:rPr lang="de-DE" sz="3000" b="1" dirty="0">
                <a:solidFill>
                  <a:schemeClr val="accent1"/>
                </a:solidFill>
              </a:rPr>
              <a:t>!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/>
                </a:solidFill>
              </a:rPr>
              <a:t>9:00 Beginn</a:t>
            </a:r>
            <a:endParaRPr lang="de-DE" sz="30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Plenum: Tagesauftakt, Aktuelles</a:t>
            </a:r>
            <a:endParaRPr lang="de-DE" sz="3000" u="sng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Fortsetzung Arbeit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rgbClr val="7030A0"/>
                </a:solidFill>
              </a:rPr>
              <a:t>12:00-13:00</a:t>
            </a:r>
            <a:r>
              <a:rPr lang="de-DE" sz="3000" dirty="0">
                <a:solidFill>
                  <a:schemeClr val="accent1"/>
                </a:solidFill>
              </a:rPr>
              <a:t> Mittagspause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Task-Cards sortieren in Arbeitsgruppen</a:t>
            </a:r>
            <a:endParaRPr lang="de-DE" sz="3000" dirty="0">
              <a:solidFill>
                <a:schemeClr val="accent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rgbClr val="7030A0"/>
                </a:solidFill>
              </a:rPr>
              <a:t>14:00-14:15</a:t>
            </a:r>
            <a:r>
              <a:rPr lang="de-DE" sz="3000" dirty="0">
                <a:solidFill>
                  <a:schemeClr val="accent1"/>
                </a:solidFill>
              </a:rPr>
              <a:t> Kaffeepause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Ergebnisse vorstellen, Evaluation, Abschied </a:t>
            </a:r>
            <a:br>
              <a:rPr lang="de-DE" sz="3000" dirty="0"/>
            </a:br>
            <a:r>
              <a:rPr lang="de-DE" sz="3000" dirty="0"/>
              <a:t>(bis max. 15:00 Uhr)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Themenspeicher</a:t>
            </a:r>
            <a:r>
              <a:rPr lang="de-DE" sz="3000" dirty="0">
                <a:solidFill>
                  <a:schemeClr val="accent1">
                    <a:lumMod val="50000"/>
                  </a:schemeClr>
                </a:solidFill>
              </a:rPr>
              <a:t>…</a:t>
            </a:r>
            <a:endParaRPr lang="de-DE" sz="3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6669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B3FC14-3917-4ADF-BDC5-792FAAE4C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82" y="1298448"/>
            <a:ext cx="8558073" cy="3255264"/>
          </a:xfrm>
        </p:spPr>
        <p:txBody>
          <a:bodyPr>
            <a:normAutofit/>
          </a:bodyPr>
          <a:lstStyle/>
          <a:p>
            <a:r>
              <a:rPr lang="de-DE" sz="75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7) Vorstellung, Wünsche / Erwartungen, </a:t>
            </a:r>
            <a:endParaRPr lang="de-DE" sz="75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7B9D666-F895-4BAD-B1C2-FC8FF0387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782" y="4670246"/>
            <a:ext cx="7891433" cy="914400"/>
          </a:xfrm>
        </p:spPr>
        <p:txBody>
          <a:bodyPr>
            <a:noAutofit/>
          </a:bodyPr>
          <a:lstStyle/>
          <a:p>
            <a:endParaRPr lang="de-DE" sz="5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CE55420-4361-45A9-A5A7-6EEC5C6AA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4951" y="830004"/>
            <a:ext cx="739074" cy="73907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B35FA4EA-4140-4409-9043-E62653F72383}"/>
              </a:ext>
            </a:extLst>
          </p:cNvPr>
          <p:cNvSpPr txBox="1"/>
          <p:nvPr/>
        </p:nvSpPr>
        <p:spPr>
          <a:xfrm>
            <a:off x="9373341" y="2168326"/>
            <a:ext cx="28186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Gliederung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Einleitung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 Ursprung und Zukunft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3) Inhalte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4) Fortgang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5) Formalien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6) Ablauf - 1.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- 2.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7) </a:t>
            </a:r>
            <a:r>
              <a:rPr lang="de-DE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Wünsche/Erwartungen,</a:t>
            </a:r>
            <a:br>
              <a:rPr lang="de-DE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</a:t>
            </a:r>
            <a:r>
              <a:rPr lang="de-DE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Vorstellung</a:t>
            </a: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Arbeitsphasen</a:t>
            </a:r>
            <a:endParaRPr lang="de-DE" b="1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3929FE9-C21A-4BDA-824B-922EA9635F58}"/>
              </a:ext>
            </a:extLst>
          </p:cNvPr>
          <p:cNvSpPr txBox="1"/>
          <p:nvPr/>
        </p:nvSpPr>
        <p:spPr>
          <a:xfrm>
            <a:off x="9275974" y="5689442"/>
            <a:ext cx="29160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dirty="0">
                <a:solidFill>
                  <a:schemeClr val="accent1"/>
                </a:solidFill>
                <a:hlinkClick r:id="rId4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14106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B3FC14-3917-4ADF-BDC5-792FAAE4C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82" y="1298448"/>
            <a:ext cx="8558073" cy="3255264"/>
          </a:xfrm>
        </p:spPr>
        <p:txBody>
          <a:bodyPr>
            <a:normAutofit/>
          </a:bodyPr>
          <a:lstStyle/>
          <a:p>
            <a:r>
              <a:rPr lang="de-DE" sz="75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Arbeitsphasen</a:t>
            </a:r>
            <a:endParaRPr lang="de-DE" sz="7500" i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7B9D666-F895-4BAD-B1C2-FC8FF0387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782" y="4670246"/>
            <a:ext cx="7891433" cy="914400"/>
          </a:xfrm>
        </p:spPr>
        <p:txBody>
          <a:bodyPr>
            <a:noAutofit/>
          </a:bodyPr>
          <a:lstStyle/>
          <a:p>
            <a:endParaRPr lang="de-DE" sz="5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CE55420-4361-45A9-A5A7-6EEC5C6AA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4951" y="830004"/>
            <a:ext cx="739074" cy="73907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B35FA4EA-4140-4409-9043-E62653F72383}"/>
              </a:ext>
            </a:extLst>
          </p:cNvPr>
          <p:cNvSpPr txBox="1"/>
          <p:nvPr/>
        </p:nvSpPr>
        <p:spPr>
          <a:xfrm>
            <a:off x="9373341" y="2168326"/>
            <a:ext cx="28186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Gliederung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Einleitung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 Ursprung und Zukunft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3) Inhalte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4) Fortgang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5) Formalien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6) Ablauf - 1.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- 2. Tag</a:t>
            </a:r>
          </a:p>
          <a:p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7) Wünsche/Erwartungen,</a:t>
            </a:r>
            <a:b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de-D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Vorstellung</a:t>
            </a: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de-DE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Arbeitsphasen</a:t>
            </a:r>
            <a:endParaRPr lang="de-DE" b="1" u="sng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3929FE9-C21A-4BDA-824B-922EA9635F58}"/>
              </a:ext>
            </a:extLst>
          </p:cNvPr>
          <p:cNvSpPr txBox="1"/>
          <p:nvPr/>
        </p:nvSpPr>
        <p:spPr>
          <a:xfrm>
            <a:off x="9275974" y="5689442"/>
            <a:ext cx="29160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dirty="0">
                <a:solidFill>
                  <a:schemeClr val="accent1"/>
                </a:solidFill>
                <a:hlinkClick r:id="rId4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950689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1. Tag </a:t>
            </a:r>
            <a:br>
              <a:rPr lang="de-DE" sz="5000" dirty="0"/>
            </a:br>
            <a:r>
              <a:rPr lang="de-DE" sz="5000" i="1" dirty="0"/>
              <a:t>Arbeits-phasen Anfang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10:00 Beginn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Begrüßung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Wünsche/Erwartungen und Vorstellungsrunde</a:t>
            </a:r>
          </a:p>
          <a:p>
            <a:r>
              <a:rPr lang="de-DE" sz="3000" u="sng" dirty="0"/>
              <a:t>Impulsreferate m. Disk. zu </a:t>
            </a:r>
            <a:r>
              <a:rPr lang="de-DE" sz="3000" u="sng" dirty="0" err="1"/>
              <a:t>them</a:t>
            </a:r>
            <a:r>
              <a:rPr lang="de-DE" sz="3000" u="sng" dirty="0"/>
              <a:t>. Schwerpunkt.</a:t>
            </a:r>
          </a:p>
          <a:p>
            <a:pPr marL="0" indent="0">
              <a:buNone/>
            </a:pPr>
            <a:r>
              <a:rPr lang="de-DE" sz="3000" dirty="0">
                <a:solidFill>
                  <a:srgbClr val="7030A0"/>
                </a:solidFill>
              </a:rPr>
              <a:t>12:15-13:15</a:t>
            </a:r>
            <a:r>
              <a:rPr lang="de-DE" sz="3000" dirty="0">
                <a:solidFill>
                  <a:schemeClr val="accent1"/>
                </a:solidFill>
              </a:rPr>
              <a:t> Mittagspause</a:t>
            </a:r>
          </a:p>
          <a:p>
            <a:r>
              <a:rPr lang="de-DE" sz="3000" dirty="0"/>
              <a:t>Arbeitsgruppen bilden </a:t>
            </a:r>
            <a:br>
              <a:rPr lang="de-DE" sz="3000" dirty="0"/>
            </a:br>
            <a:r>
              <a:rPr lang="de-DE" sz="2300" dirty="0"/>
              <a:t>- TSP3 ’ 27 </a:t>
            </a:r>
            <a:r>
              <a:rPr lang="de-DE" sz="2300" i="1" dirty="0"/>
              <a:t>Verhaltensauffälligkeiten/Jugendhilfeeinrichtungen</a:t>
            </a:r>
            <a:br>
              <a:rPr lang="de-DE" sz="2300" i="1" dirty="0"/>
            </a:br>
            <a:r>
              <a:rPr lang="de-DE" sz="2300" i="1" dirty="0"/>
              <a:t>- </a:t>
            </a:r>
            <a:r>
              <a:rPr lang="de-DE" sz="2300" dirty="0"/>
              <a:t>TSP2 ’28 </a:t>
            </a:r>
            <a:r>
              <a:rPr lang="de-DE" sz="2300" i="1" dirty="0"/>
              <a:t>Gesunde Entwicklung unterstützen</a:t>
            </a:r>
            <a:br>
              <a:rPr lang="de-DE" sz="2300" dirty="0"/>
            </a:br>
            <a:r>
              <a:rPr lang="de-DE" sz="2300" i="1" dirty="0"/>
              <a:t>- </a:t>
            </a:r>
            <a:r>
              <a:rPr lang="de-DE" sz="2300" dirty="0"/>
              <a:t>TSP3 ’28 Herausforderung Ungleichheit</a:t>
            </a:r>
            <a:br>
              <a:rPr lang="de-DE" sz="2300" dirty="0"/>
            </a:br>
            <a:r>
              <a:rPr lang="de-DE" sz="2300" dirty="0"/>
              <a:t>- Langzeitklausuren</a:t>
            </a:r>
          </a:p>
          <a:p>
            <a:pPr marL="0" indent="0">
              <a:buNone/>
            </a:pPr>
            <a:r>
              <a:rPr lang="de-DE" sz="3000" dirty="0">
                <a:solidFill>
                  <a:srgbClr val="7030A0"/>
                </a:solidFill>
              </a:rPr>
              <a:t>14:30</a:t>
            </a:r>
            <a:r>
              <a:rPr lang="de-DE" sz="3000" dirty="0">
                <a:solidFill>
                  <a:schemeClr val="accent1"/>
                </a:solidFill>
              </a:rPr>
              <a:t> Kaffeepause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0841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1. Tag </a:t>
            </a:r>
            <a:br>
              <a:rPr lang="de-DE" sz="5000" dirty="0"/>
            </a:br>
            <a:r>
              <a:rPr lang="de-DE" sz="5000" i="1" dirty="0"/>
              <a:t>Arbeits-phasen Anfang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10:00 Beginn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Begrüßung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Wünsche/Erwartungen und Vorstellungsrunde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Impulsreferate m. Disk. zu </a:t>
            </a:r>
            <a:r>
              <a:rPr lang="de-DE" sz="3000" dirty="0" err="1">
                <a:solidFill>
                  <a:schemeClr val="bg1">
                    <a:lumMod val="75000"/>
                  </a:schemeClr>
                </a:solidFill>
              </a:rPr>
              <a:t>them</a:t>
            </a: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. Schwerpunkt.</a:t>
            </a:r>
          </a:p>
          <a:p>
            <a:pPr marL="0" indent="0">
              <a:buNone/>
            </a:pPr>
            <a:r>
              <a:rPr lang="de-DE" sz="3000" u="sng" dirty="0">
                <a:solidFill>
                  <a:srgbClr val="7030A0"/>
                </a:solidFill>
              </a:rPr>
              <a:t>12:15-13:15</a:t>
            </a:r>
            <a:r>
              <a:rPr lang="de-DE" sz="3000" u="sng" dirty="0">
                <a:solidFill>
                  <a:schemeClr val="accent1"/>
                </a:solidFill>
              </a:rPr>
              <a:t> Mittagspause</a:t>
            </a:r>
          </a:p>
          <a:p>
            <a:r>
              <a:rPr lang="de-DE" sz="3000" dirty="0"/>
              <a:t>Arbeitsgruppen bilden </a:t>
            </a:r>
            <a:br>
              <a:rPr lang="de-DE" sz="3000" dirty="0"/>
            </a:br>
            <a:r>
              <a:rPr lang="de-DE" sz="2300" dirty="0"/>
              <a:t>- TSP3 ’ 27 </a:t>
            </a:r>
            <a:r>
              <a:rPr lang="de-DE" sz="2300" i="1" dirty="0"/>
              <a:t>Verhaltensauffälligkeiten/Jugendhilfeeinrichtungen</a:t>
            </a:r>
            <a:br>
              <a:rPr lang="de-DE" sz="2300" i="1" dirty="0"/>
            </a:br>
            <a:r>
              <a:rPr lang="de-DE" sz="2300" i="1" dirty="0"/>
              <a:t>- </a:t>
            </a:r>
            <a:r>
              <a:rPr lang="de-DE" sz="2300" dirty="0"/>
              <a:t>TSP2 ’28 </a:t>
            </a:r>
            <a:r>
              <a:rPr lang="de-DE" sz="2300" i="1" dirty="0"/>
              <a:t>Gesunde Entwicklung unterstützen</a:t>
            </a:r>
            <a:br>
              <a:rPr lang="de-DE" sz="2300" dirty="0"/>
            </a:br>
            <a:r>
              <a:rPr lang="de-DE" sz="2300" i="1" dirty="0"/>
              <a:t>- </a:t>
            </a:r>
            <a:r>
              <a:rPr lang="de-DE" sz="2300" dirty="0"/>
              <a:t>TSP3 ’28 Herausforderung Ungleichheit</a:t>
            </a:r>
            <a:br>
              <a:rPr lang="de-DE" sz="2300" dirty="0"/>
            </a:br>
            <a:r>
              <a:rPr lang="de-DE" sz="2300" dirty="0"/>
              <a:t>- Langzeitklausuren</a:t>
            </a:r>
          </a:p>
          <a:p>
            <a:pPr marL="0" indent="0">
              <a:buNone/>
            </a:pPr>
            <a:r>
              <a:rPr lang="de-DE" sz="3000" dirty="0">
                <a:solidFill>
                  <a:srgbClr val="7030A0"/>
                </a:solidFill>
              </a:rPr>
              <a:t>14:30</a:t>
            </a:r>
            <a:r>
              <a:rPr lang="de-DE" sz="3000" dirty="0">
                <a:solidFill>
                  <a:schemeClr val="accent1"/>
                </a:solidFill>
              </a:rPr>
              <a:t> Kaffeepause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456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1. Tag </a:t>
            </a:r>
            <a:br>
              <a:rPr lang="de-DE" sz="5000" dirty="0"/>
            </a:br>
            <a:r>
              <a:rPr lang="de-DE" sz="5000" i="1" dirty="0"/>
              <a:t>Arbeits-phasen Anfang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10:00 Beginn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Begrüßung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Wünsche/Erwartungen und Vorstellungsrunde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Impulsreferate m. Disk. zu </a:t>
            </a:r>
            <a:r>
              <a:rPr lang="de-DE" sz="3000" dirty="0" err="1">
                <a:solidFill>
                  <a:schemeClr val="bg1">
                    <a:lumMod val="75000"/>
                  </a:schemeClr>
                </a:solidFill>
              </a:rPr>
              <a:t>them</a:t>
            </a: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. Schwerpunkt.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12:15-13:15 Mittagspause</a:t>
            </a:r>
          </a:p>
          <a:p>
            <a:r>
              <a:rPr lang="de-DE" sz="3000" u="sng" dirty="0"/>
              <a:t>Arbeitsgruppen</a:t>
            </a:r>
            <a:br>
              <a:rPr lang="de-DE" sz="3000" dirty="0"/>
            </a:br>
            <a:r>
              <a:rPr lang="de-DE" sz="2300" dirty="0"/>
              <a:t>- TSP3 ’ 27 </a:t>
            </a:r>
            <a:r>
              <a:rPr lang="de-DE" sz="2300" i="1" dirty="0"/>
              <a:t>Verhaltensauffälligkeiten/Jugendhilfeeinrichtungen</a:t>
            </a:r>
            <a:br>
              <a:rPr lang="de-DE" sz="2300" i="1" dirty="0"/>
            </a:br>
            <a:r>
              <a:rPr lang="de-DE" sz="2300" i="1" dirty="0"/>
              <a:t>- </a:t>
            </a:r>
            <a:r>
              <a:rPr lang="de-DE" sz="2300" dirty="0"/>
              <a:t>TSP2 ’28 </a:t>
            </a:r>
            <a:r>
              <a:rPr lang="de-DE" sz="2300" i="1" dirty="0"/>
              <a:t>Gesunde Entwicklung unterstützen</a:t>
            </a:r>
            <a:br>
              <a:rPr lang="de-DE" sz="2300" dirty="0"/>
            </a:br>
            <a:r>
              <a:rPr lang="de-DE" sz="2300" i="1" dirty="0"/>
              <a:t>- </a:t>
            </a:r>
            <a:r>
              <a:rPr lang="de-DE" sz="2300" dirty="0"/>
              <a:t>TSP3 ’28 Herausforderung Ungleichheit</a:t>
            </a:r>
            <a:br>
              <a:rPr lang="de-DE" sz="2300" dirty="0"/>
            </a:br>
            <a:r>
              <a:rPr lang="de-DE" sz="2300" dirty="0"/>
              <a:t>- Langzeitklausuren</a:t>
            </a:r>
          </a:p>
          <a:p>
            <a:pPr marL="0" indent="0">
              <a:buNone/>
            </a:pPr>
            <a:r>
              <a:rPr lang="de-DE" sz="3000" dirty="0">
                <a:solidFill>
                  <a:srgbClr val="7030A0"/>
                </a:solidFill>
              </a:rPr>
              <a:t>14:30</a:t>
            </a:r>
            <a:r>
              <a:rPr lang="de-DE" sz="3000" dirty="0">
                <a:solidFill>
                  <a:schemeClr val="accent1"/>
                </a:solidFill>
              </a:rPr>
              <a:t> Kaffeepause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4685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1. Tag </a:t>
            </a:r>
            <a:br>
              <a:rPr lang="de-DE" sz="5000" dirty="0"/>
            </a:br>
            <a:r>
              <a:rPr lang="de-DE" sz="5000" i="1" dirty="0"/>
              <a:t>Arbeits-phasen Anfang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10:00 Beginn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Begrüßung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Wünsche/Erwartungen und Vorstellungsrunde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Impulsreferate m. Disk. zu </a:t>
            </a:r>
            <a:r>
              <a:rPr lang="de-DE" sz="3000" dirty="0" err="1">
                <a:solidFill>
                  <a:schemeClr val="bg1">
                    <a:lumMod val="75000"/>
                  </a:schemeClr>
                </a:solidFill>
              </a:rPr>
              <a:t>them</a:t>
            </a: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. Schwerpunkt.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12:20-13:20 Mittagspause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Arbeitsgruppen bilden </a:t>
            </a:r>
            <a:br>
              <a:rPr lang="de-DE" sz="3000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de-DE" sz="3200" dirty="0">
                <a:solidFill>
                  <a:schemeClr val="bg1">
                    <a:lumMod val="75000"/>
                  </a:schemeClr>
                </a:solidFill>
              </a:rPr>
              <a:t>- TSP3 ’ 27 </a:t>
            </a:r>
            <a:r>
              <a:rPr lang="de-DE" sz="3200" i="1" dirty="0">
                <a:solidFill>
                  <a:schemeClr val="bg1">
                    <a:lumMod val="75000"/>
                  </a:schemeClr>
                </a:solidFill>
              </a:rPr>
              <a:t>Verhaltensauffälligkeiten/Jugendhilfe</a:t>
            </a:r>
            <a:br>
              <a:rPr lang="de-DE" sz="3200" i="1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de-DE" sz="3200" i="1" dirty="0">
                <a:solidFill>
                  <a:schemeClr val="bg1">
                    <a:lumMod val="75000"/>
                  </a:schemeClr>
                </a:solidFill>
              </a:rPr>
              <a:t>- </a:t>
            </a:r>
            <a:r>
              <a:rPr lang="de-DE" sz="3200" dirty="0">
                <a:solidFill>
                  <a:schemeClr val="bg1">
                    <a:lumMod val="75000"/>
                  </a:schemeClr>
                </a:solidFill>
              </a:rPr>
              <a:t>TSP2 ’28 </a:t>
            </a:r>
            <a:r>
              <a:rPr lang="de-DE" sz="3200" i="1" dirty="0">
                <a:solidFill>
                  <a:schemeClr val="bg1">
                    <a:lumMod val="75000"/>
                  </a:schemeClr>
                </a:solidFill>
              </a:rPr>
              <a:t>Gesunde Entwicklung unterstützen</a:t>
            </a:r>
            <a:br>
              <a:rPr lang="de-DE" sz="3200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de-DE" sz="3200" i="1" dirty="0">
                <a:solidFill>
                  <a:schemeClr val="bg1">
                    <a:lumMod val="75000"/>
                  </a:schemeClr>
                </a:solidFill>
              </a:rPr>
              <a:t>- </a:t>
            </a:r>
            <a:r>
              <a:rPr lang="de-DE" sz="3200" dirty="0">
                <a:solidFill>
                  <a:schemeClr val="bg1">
                    <a:lumMod val="75000"/>
                  </a:schemeClr>
                </a:solidFill>
              </a:rPr>
              <a:t>TSP3 ’28 Herausforderung Ungleichheit</a:t>
            </a:r>
            <a:br>
              <a:rPr lang="de-DE" sz="3200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de-DE" sz="3200" dirty="0">
                <a:solidFill>
                  <a:schemeClr val="bg1">
                    <a:lumMod val="75000"/>
                  </a:schemeClr>
                </a:solidFill>
              </a:rPr>
              <a:t>- Langzeitklausuren</a:t>
            </a:r>
          </a:p>
          <a:p>
            <a:endParaRPr lang="de-DE" sz="3000" dirty="0">
              <a:solidFill>
                <a:schemeClr val="bg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de-DE" sz="3000" u="sng" dirty="0">
                <a:solidFill>
                  <a:srgbClr val="7030A0"/>
                </a:solidFill>
              </a:rPr>
              <a:t>14:30-14:45</a:t>
            </a:r>
            <a:r>
              <a:rPr lang="de-DE" sz="3000" u="sng" dirty="0">
                <a:solidFill>
                  <a:schemeClr val="accent1"/>
                </a:solidFill>
              </a:rPr>
              <a:t> Kaffeepause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7199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1. Tag </a:t>
            </a:r>
            <a:br>
              <a:rPr lang="de-DE" sz="5000" dirty="0"/>
            </a:br>
            <a:r>
              <a:rPr lang="de-DE" sz="5000" i="1" dirty="0"/>
              <a:t>Arbeits-phasen (weiter)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3000" dirty="0">
                <a:solidFill>
                  <a:srgbClr val="7030A0"/>
                </a:solidFill>
              </a:rPr>
              <a:t>14:45</a:t>
            </a:r>
            <a:r>
              <a:rPr lang="de-DE" sz="3000" dirty="0">
                <a:solidFill>
                  <a:schemeClr val="accent1"/>
                </a:solidFill>
              </a:rPr>
              <a:t> Arbeitsgruppen</a:t>
            </a:r>
          </a:p>
          <a:p>
            <a:r>
              <a:rPr lang="de-DE" sz="3000" dirty="0"/>
              <a:t>TSP 3 ’ 27 Verhaltensauffälligkeiten/Jugendhilfe</a:t>
            </a:r>
            <a:endParaRPr lang="de-DE" sz="3000" i="1" dirty="0"/>
          </a:p>
          <a:p>
            <a:r>
              <a:rPr lang="de-DE" sz="3000" dirty="0"/>
              <a:t>TSP 2 ’28 Gesunde Entwicklung unterstützen</a:t>
            </a:r>
            <a:endParaRPr lang="de-DE" sz="3000" i="1" dirty="0"/>
          </a:p>
          <a:p>
            <a:r>
              <a:rPr lang="de-DE" sz="3000" dirty="0"/>
              <a:t>TSP 3 ’ 28 Herausforderung Ungleichheit</a:t>
            </a:r>
          </a:p>
          <a:p>
            <a:r>
              <a:rPr lang="de-DE" sz="3000" dirty="0"/>
              <a:t>Langzeitklausuren</a:t>
            </a:r>
            <a:endParaRPr lang="de-DE" sz="3000" i="1" dirty="0"/>
          </a:p>
          <a:p>
            <a:pPr marL="0" indent="0">
              <a:buNone/>
            </a:pPr>
            <a:r>
              <a:rPr lang="de-DE" sz="3000" dirty="0">
                <a:solidFill>
                  <a:srgbClr val="7030A0"/>
                </a:solidFill>
              </a:rPr>
              <a:t>17:15-17:45</a:t>
            </a:r>
            <a:r>
              <a:rPr lang="de-DE" sz="3000" dirty="0">
                <a:solidFill>
                  <a:schemeClr val="accent1"/>
                </a:solidFill>
              </a:rPr>
              <a:t> Plenum: Zwischenfazit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0889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1. Tag </a:t>
            </a:r>
            <a:br>
              <a:rPr lang="de-DE" sz="5000" dirty="0"/>
            </a:br>
            <a:r>
              <a:rPr lang="de-DE" sz="5000" i="1" dirty="0"/>
              <a:t>Arbeits-phasen (weiter)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15:30 Arbeitsgruppen</a:t>
            </a: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TSP 3 ’26 Chancengerechtigkeit/Berufsbildung</a:t>
            </a:r>
            <a:endParaRPr lang="de-DE" sz="3000" i="1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TSP 2 ’27 ADHS/Gesundheit</a:t>
            </a:r>
            <a:endParaRPr lang="de-DE" sz="3000" i="1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TSP 3 ’27 Verhaltensauffälligkeiten/Jugendhilfe</a:t>
            </a:r>
            <a:endParaRPr lang="de-DE" sz="3000" i="1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Langzeitklausuren</a:t>
            </a:r>
            <a:endParaRPr lang="de-DE" sz="3000" i="1" dirty="0">
              <a:solidFill>
                <a:schemeClr val="bg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de-DE" sz="3000" u="sng" dirty="0">
                <a:solidFill>
                  <a:srgbClr val="7030A0"/>
                </a:solidFill>
              </a:rPr>
              <a:t>17:15-17:45</a:t>
            </a:r>
            <a:r>
              <a:rPr lang="de-DE" sz="3000" u="sng" dirty="0">
                <a:solidFill>
                  <a:schemeClr val="accent1"/>
                </a:solidFill>
              </a:rPr>
              <a:t> Plenum: Zwischenfazit</a:t>
            </a:r>
          </a:p>
          <a:p>
            <a:pPr marL="0" indent="0">
              <a:buNone/>
            </a:pPr>
            <a:r>
              <a:rPr lang="de-DE" sz="3000" dirty="0">
                <a:solidFill>
                  <a:srgbClr val="7030A0"/>
                </a:solidFill>
              </a:rPr>
              <a:t>18:00</a:t>
            </a:r>
            <a:r>
              <a:rPr lang="de-DE" sz="3000" dirty="0">
                <a:solidFill>
                  <a:schemeClr val="accent1"/>
                </a:solidFill>
              </a:rPr>
              <a:t> Abendessen</a:t>
            </a:r>
          </a:p>
          <a:p>
            <a:pPr marL="0" indent="0" algn="r">
              <a:buNone/>
            </a:pPr>
            <a:r>
              <a:rPr lang="de-DE" sz="3000" dirty="0">
                <a:solidFill>
                  <a:schemeClr val="accent1"/>
                </a:solidFill>
              </a:rPr>
              <a:t>Morgen Check-Out bis </a:t>
            </a:r>
            <a:r>
              <a:rPr lang="de-DE" sz="3000" dirty="0">
                <a:solidFill>
                  <a:srgbClr val="7030A0"/>
                </a:solidFill>
              </a:rPr>
              <a:t>9:00</a:t>
            </a:r>
            <a:r>
              <a:rPr lang="de-DE" sz="3000" dirty="0">
                <a:solidFill>
                  <a:schemeClr val="accent1"/>
                </a:solidFill>
              </a:rPr>
              <a:t> Uhr!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0778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2. Tag </a:t>
            </a:r>
            <a:br>
              <a:rPr lang="de-DE" sz="5000" i="1" dirty="0"/>
            </a:br>
            <a:r>
              <a:rPr lang="de-DE" sz="5000" i="1" dirty="0"/>
              <a:t>Arbeits-phasen (Anfang)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u="sng" dirty="0">
                <a:solidFill>
                  <a:schemeClr val="accent1"/>
                </a:solidFill>
              </a:rPr>
              <a:t>9:00 Beginn</a:t>
            </a:r>
            <a:endParaRPr lang="de-DE" sz="3000" u="sng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Plenum: Tagesauftakt, Aktuelles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Fortsetzung Arbeit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rgbClr val="7030A0"/>
                </a:solidFill>
              </a:rPr>
              <a:t>12:00-13:00</a:t>
            </a:r>
            <a:r>
              <a:rPr lang="de-DE" sz="3000" dirty="0">
                <a:solidFill>
                  <a:schemeClr val="accent1"/>
                </a:solidFill>
              </a:rPr>
              <a:t> Mittagspause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Task-Cards sortieren in Arbeitsgruppen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rgbClr val="7030A0"/>
                </a:solidFill>
              </a:rPr>
              <a:t>14:00-14:15</a:t>
            </a:r>
            <a:r>
              <a:rPr lang="de-DE" sz="3000" dirty="0">
                <a:solidFill>
                  <a:schemeClr val="accent1"/>
                </a:solidFill>
              </a:rPr>
              <a:t> Kaffeepause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Ergebnisse vorstellen, Evaluation und Abschied (bis max. 15:00)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Speicher…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3918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2. Tag </a:t>
            </a:r>
            <a:br>
              <a:rPr lang="de-DE" sz="5000" i="1" dirty="0"/>
            </a:br>
            <a:r>
              <a:rPr lang="de-DE" sz="5000" i="1" dirty="0"/>
              <a:t>Arbeits-phasen (Anfang)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9:00 Beginn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u="sng" dirty="0"/>
              <a:t>Plenum: Tagesauftakt, Aktuelles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Fortsetzung Arbeit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/>
                </a:solidFill>
              </a:rPr>
              <a:t>12:00-13:00 Mittagspause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Task-Cards sortieren in 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/>
                </a:solidFill>
              </a:rPr>
              <a:t>14:00-14:15 </a:t>
            </a:r>
            <a:r>
              <a:rPr lang="de-DE" sz="3000" dirty="0" err="1">
                <a:solidFill>
                  <a:schemeClr val="accent1"/>
                </a:solidFill>
              </a:rPr>
              <a:t>Kaffepause</a:t>
            </a:r>
            <a:endParaRPr lang="de-DE" sz="3000" dirty="0">
              <a:solidFill>
                <a:schemeClr val="accent1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Ergebnisvorstellung, Evaluation und Abschied (bis max. 15:00 Uhr)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Speicher…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0238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2. Tag </a:t>
            </a:r>
            <a:br>
              <a:rPr lang="de-DE" sz="5000" i="1" dirty="0"/>
            </a:br>
            <a:r>
              <a:rPr lang="de-DE" sz="5000" i="1" dirty="0"/>
              <a:t>Arbeits-phasen (Anfang)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9:00 Beginn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Plenum: Tagesauftakt, Aktuelles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u="sng" dirty="0"/>
              <a:t>Fortsetzung Arbeit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/>
                </a:solidFill>
              </a:rPr>
              <a:t>12:00-13:00 Mittagspause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Task-Cards sortieren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/>
                </a:solidFill>
              </a:rPr>
              <a:t>14:00-14:15 </a:t>
            </a:r>
            <a:r>
              <a:rPr lang="de-DE" sz="3000" dirty="0" err="1">
                <a:solidFill>
                  <a:schemeClr val="accent1"/>
                </a:solidFill>
              </a:rPr>
              <a:t>Kaffepause</a:t>
            </a:r>
            <a:endParaRPr lang="de-DE" sz="3000" dirty="0">
              <a:solidFill>
                <a:schemeClr val="accent1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Ergebnisvorstellung, Evaluation und Abschied (bis max. 15:00 Uhr)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Speicher…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212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2. Tag </a:t>
            </a:r>
            <a:br>
              <a:rPr lang="de-DE" sz="5000" i="1" dirty="0"/>
            </a:br>
            <a:r>
              <a:rPr lang="de-DE" sz="5000" i="1" dirty="0"/>
              <a:t>Arbeits-phasen (Anfang)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9:00 Beginn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Plenum: Tagesauftakt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Fortsetzung Arbeit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u="sng" dirty="0">
                <a:solidFill>
                  <a:schemeClr val="accent1"/>
                </a:solidFill>
              </a:rPr>
              <a:t>12:00-13:00 Mittagspause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Task-Cards sortieren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/>
                </a:solidFill>
              </a:rPr>
              <a:t>14:00-14:15 </a:t>
            </a:r>
            <a:r>
              <a:rPr lang="de-DE" sz="3000" dirty="0" err="1">
                <a:solidFill>
                  <a:schemeClr val="accent1"/>
                </a:solidFill>
              </a:rPr>
              <a:t>Kaffepause</a:t>
            </a:r>
            <a:endParaRPr lang="de-DE" sz="3000" dirty="0">
              <a:solidFill>
                <a:schemeClr val="accent1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Ergebnisvorstellung, Evaluation und Abschied (bis max. 15:00 Uhr)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Speicher…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2166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2. Tag </a:t>
            </a:r>
            <a:br>
              <a:rPr lang="de-DE" sz="5000" i="1" dirty="0"/>
            </a:br>
            <a:r>
              <a:rPr lang="de-DE" sz="5000" i="1" dirty="0"/>
              <a:t>Arbeits-phasen (weiter)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9:00 Beginn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Plenum: Tagesauftakt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Fortsetzung Arbeit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12:00-13:00 Mittagspause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u="sng" dirty="0"/>
              <a:t>Task-Cards sortieren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/>
                </a:solidFill>
              </a:rPr>
              <a:t>14:00-14:15 </a:t>
            </a:r>
            <a:r>
              <a:rPr lang="de-DE" sz="3000" dirty="0" err="1">
                <a:solidFill>
                  <a:schemeClr val="accent1"/>
                </a:solidFill>
              </a:rPr>
              <a:t>Kaffepause</a:t>
            </a:r>
            <a:endParaRPr lang="de-DE" sz="3000" dirty="0">
              <a:solidFill>
                <a:schemeClr val="accent1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Ergebnisvorstellung, Evaluation und Abschied (bis max. 15:00 Uhr)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Speicher…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0963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2. Tag </a:t>
            </a:r>
            <a:br>
              <a:rPr lang="de-DE" sz="5000" i="1" dirty="0"/>
            </a:br>
            <a:r>
              <a:rPr lang="de-DE" sz="5000" i="1" dirty="0"/>
              <a:t>Arbeits-phasen (weiter)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9:00 Beginn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Plenum: Tagesauftakt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Fortsetzung Arbeit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12:00-13:00 Mittagspause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85000"/>
                  </a:schemeClr>
                </a:solidFill>
              </a:rPr>
              <a:t>Task-Cards sortieren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u="sng" dirty="0">
                <a:solidFill>
                  <a:schemeClr val="accent1"/>
                </a:solidFill>
              </a:rPr>
              <a:t>14:00-14:15 Kaffeepause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Ergebnisvorstellung, Evaluation und Abschied (bis max. 15:00 Uhr)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Speicher…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9344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2. Tag </a:t>
            </a:r>
            <a:br>
              <a:rPr lang="de-DE" sz="5000" i="1" dirty="0"/>
            </a:br>
            <a:r>
              <a:rPr lang="de-DE" sz="5000" i="1" dirty="0"/>
              <a:t>Arbeits-phasen (weiter)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9:00 Beginn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Plenum: Tagesauftakt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Fortsetzung Arbeit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12:00-13:00 Mittagspause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85000"/>
                  </a:schemeClr>
                </a:solidFill>
              </a:rPr>
              <a:t>Task-Cards sortieren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14:00-14:15 Kaffeepause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u="sng" dirty="0"/>
              <a:t>Ergebnisvorstellung</a:t>
            </a:r>
            <a:r>
              <a:rPr lang="de-DE" sz="3000" dirty="0"/>
              <a:t>, Evaluation und Abschied (bis max. 15:00 Uhr)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Speicher…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2646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B391048-3240-4780-976D-BE1648057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0" y="1123837"/>
            <a:ext cx="3393979" cy="4601183"/>
          </a:xfrm>
        </p:spPr>
        <p:txBody>
          <a:bodyPr>
            <a:normAutofit/>
          </a:bodyPr>
          <a:lstStyle/>
          <a:p>
            <a:r>
              <a:rPr lang="de-DE" sz="5000" dirty="0"/>
              <a:t>2. Tag </a:t>
            </a:r>
            <a:br>
              <a:rPr lang="de-DE" sz="5000" i="1" dirty="0"/>
            </a:br>
            <a:r>
              <a:rPr lang="de-DE" sz="5000" i="1" dirty="0"/>
              <a:t>Arbeits-phasen (weiter)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20285A94-632E-4791-BF05-9C870377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3009" y="864108"/>
            <a:ext cx="8051561" cy="512064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9:00 Beginn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Plenum: Tagesauftakt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75000"/>
                  </a:schemeClr>
                </a:solidFill>
              </a:rPr>
              <a:t>Fortsetzung Arbeit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12:00-13:00 Mittagspause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>
                <a:solidFill>
                  <a:schemeClr val="bg1">
                    <a:lumMod val="85000"/>
                  </a:schemeClr>
                </a:solidFill>
              </a:rPr>
              <a:t>Task-Cards sortieren in Arbeitsgruppen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3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14:00-14:15 Kaffeepause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Ergebnisvorstellung, </a:t>
            </a:r>
            <a:r>
              <a:rPr lang="de-DE" sz="3000" u="sng" dirty="0"/>
              <a:t>Evaluation und Abschied</a:t>
            </a:r>
            <a:r>
              <a:rPr lang="de-DE" sz="3000" dirty="0"/>
              <a:t> (bis max. 15:00 Uhr)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3000" dirty="0"/>
              <a:t>Speicher…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174E17C-121B-45D6-9268-071DB09ED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1" y="5245674"/>
            <a:ext cx="739074" cy="73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717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78C086FB-81BE-466C-B4CE-1A20A0001D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1945" y="902686"/>
            <a:ext cx="7315200" cy="3255264"/>
          </a:xfrm>
        </p:spPr>
        <p:txBody>
          <a:bodyPr>
            <a:normAutofit/>
          </a:bodyPr>
          <a:lstStyle/>
          <a:p>
            <a:r>
              <a:rPr lang="de-DE" sz="7500" b="1" dirty="0"/>
              <a:t>Dankeschön!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6AD5435-03B5-4FBD-8583-B03179E1A6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7978" y="814615"/>
            <a:ext cx="739074" cy="739074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D74485FF-E351-4D67-9EF2-3D48085E4B32}"/>
              </a:ext>
            </a:extLst>
          </p:cNvPr>
          <p:cNvSpPr txBox="1"/>
          <p:nvPr/>
        </p:nvSpPr>
        <p:spPr>
          <a:xfrm>
            <a:off x="9275974" y="5689442"/>
            <a:ext cx="291602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dirty="0">
                <a:solidFill>
                  <a:schemeClr val="accent1"/>
                </a:solidFill>
                <a:hlinkClick r:id="rId4"/>
              </a:rPr>
              <a:t>joern.fischer@bbs-verden.de</a:t>
            </a:r>
            <a:r>
              <a:rPr lang="de-DE" sz="17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93093441"/>
      </p:ext>
    </p:extLst>
  </p:cSld>
  <p:clrMapOvr>
    <a:masterClrMapping/>
  </p:clrMapOvr>
</p:sld>
</file>

<file path=ppt/theme/theme1.xml><?xml version="1.0" encoding="utf-8"?>
<a:theme xmlns:a="http://schemas.openxmlformats.org/drawingml/2006/main" name="Rahmen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TM03457475[[fn=Rahmen]]</Template>
  <TotalTime>0</TotalTime>
  <Words>1428</Words>
  <Application>Microsoft Macintosh PowerPoint</Application>
  <PresentationFormat>Breitbild</PresentationFormat>
  <Paragraphs>343</Paragraphs>
  <Slides>33</Slides>
  <Notes>32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33</vt:i4>
      </vt:variant>
    </vt:vector>
  </HeadingPairs>
  <TitlesOfParts>
    <vt:vector size="37" baseType="lpstr">
      <vt:lpstr>Calibri</vt:lpstr>
      <vt:lpstr>Corbel</vt:lpstr>
      <vt:lpstr>Wingdings 2</vt:lpstr>
      <vt:lpstr>Rahmen</vt:lpstr>
      <vt:lpstr>Fortbildung Päd./Psy.  Abitur 2028: Thematische Schwerpunkte unterrichten. Kollegialer Austausch über Kompetenzen und Inhalte. Eine Veranstaltung von Lehrkräften für Lehrkräfte</vt:lpstr>
      <vt:lpstr>Willkommen!</vt:lpstr>
      <vt:lpstr>1) Einleitung</vt:lpstr>
      <vt:lpstr>Einleitung</vt:lpstr>
      <vt:lpstr>2) Ursprung und Zukunft</vt:lpstr>
      <vt:lpstr>Ursprung und Zukunft</vt:lpstr>
      <vt:lpstr>3) Inhalte</vt:lpstr>
      <vt:lpstr>Inhalte</vt:lpstr>
      <vt:lpstr>4) Fortgang</vt:lpstr>
      <vt:lpstr>Fortgang</vt:lpstr>
      <vt:lpstr>5) Formalien</vt:lpstr>
      <vt:lpstr>Formalien</vt:lpstr>
      <vt:lpstr>6) Ablauf</vt:lpstr>
      <vt:lpstr>Ablauf  1. Tag  (Anfang)</vt:lpstr>
      <vt:lpstr>Ablauf  1. Tag  (weiter)</vt:lpstr>
      <vt:lpstr>Ablauf  2. Tag </vt:lpstr>
      <vt:lpstr>7) Vorstellung, Wünsche / Erwartungen, </vt:lpstr>
      <vt:lpstr>Arbeitsphasen</vt:lpstr>
      <vt:lpstr>1. Tag  Arbeits-phasen Anfang</vt:lpstr>
      <vt:lpstr>1. Tag  Arbeits-phasen Anfang</vt:lpstr>
      <vt:lpstr>1. Tag  Arbeits-phasen Anfang</vt:lpstr>
      <vt:lpstr>1. Tag  Arbeits-phasen Anfang</vt:lpstr>
      <vt:lpstr>1. Tag  Arbeits-phasen (weiter)</vt:lpstr>
      <vt:lpstr>1. Tag  Arbeits-phasen (weiter)</vt:lpstr>
      <vt:lpstr>2. Tag  Arbeits-phasen (Anfang)</vt:lpstr>
      <vt:lpstr>2. Tag  Arbeits-phasen (Anfang)</vt:lpstr>
      <vt:lpstr>2. Tag  Arbeits-phasen (Anfang)</vt:lpstr>
      <vt:lpstr>2. Tag  Arbeits-phasen (Anfang)</vt:lpstr>
      <vt:lpstr>2. Tag  Arbeits-phasen (weiter)</vt:lpstr>
      <vt:lpstr>2. Tag  Arbeits-phasen (weiter)</vt:lpstr>
      <vt:lpstr>2. Tag  Arbeits-phasen (weiter)</vt:lpstr>
      <vt:lpstr>2. Tag  Arbeits-phasen (weiter)</vt:lpstr>
      <vt:lpstr>Dankeschön!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Internetplattform Pae/Psy am BG</dc:title>
  <dc:creator>L0025</dc:creator>
  <cp:lastModifiedBy>Jörn Fischer</cp:lastModifiedBy>
  <cp:revision>130</cp:revision>
  <cp:lastPrinted>2023-01-12T09:29:44Z</cp:lastPrinted>
  <dcterms:created xsi:type="dcterms:W3CDTF">2019-09-16T18:34:34Z</dcterms:created>
  <dcterms:modified xsi:type="dcterms:W3CDTF">2026-10-05T19:03:01Z</dcterms:modified>
</cp:coreProperties>
</file>