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3" r:id="rId3"/>
    <p:sldId id="311" r:id="rId4"/>
    <p:sldId id="310" r:id="rId5"/>
    <p:sldId id="315" r:id="rId6"/>
    <p:sldId id="312" r:id="rId7"/>
    <p:sldId id="309" r:id="rId8"/>
    <p:sldId id="300" r:id="rId9"/>
    <p:sldId id="290" r:id="rId10"/>
    <p:sldId id="298" r:id="rId11"/>
    <p:sldId id="301" r:id="rId12"/>
    <p:sldId id="297" r:id="rId13"/>
    <p:sldId id="302" r:id="rId14"/>
    <p:sldId id="316" r:id="rId15"/>
    <p:sldId id="304" r:id="rId16"/>
    <p:sldId id="303" r:id="rId17"/>
    <p:sldId id="305" r:id="rId18"/>
    <p:sldId id="306" r:id="rId19"/>
    <p:sldId id="307" r:id="rId20"/>
    <p:sldId id="308" r:id="rId21"/>
    <p:sldId id="313" r:id="rId22"/>
    <p:sldId id="314" r:id="rId23"/>
    <p:sldId id="287" r:id="rId24"/>
  </p:sldIdLst>
  <p:sldSz cx="9144000" cy="6858000" type="screen4x3"/>
  <p:notesSz cx="6669088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 Cen MT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 Cen MT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CCFF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2832" autoAdjust="0"/>
  </p:normalViewPr>
  <p:slideViewPr>
    <p:cSldViewPr>
      <p:cViewPr varScale="1">
        <p:scale>
          <a:sx n="122" d="100"/>
          <a:sy n="122" d="100"/>
        </p:scale>
        <p:origin x="134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1590" y="-84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89066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866" y="9428164"/>
            <a:ext cx="289066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99782E-C7B7-4EF2-B521-FB47E6A5858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6866" y="0"/>
            <a:ext cx="289066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598" y="4714876"/>
            <a:ext cx="5335893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89066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6866" y="9428164"/>
            <a:ext cx="289066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421268-0D30-4893-B075-02CD6BEA092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53742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548081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4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32440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5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478402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6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88141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7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2958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8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82491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9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695406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10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522868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303732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066474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066637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14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409678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15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94149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16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137923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17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613459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18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70567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19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087016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20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350854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21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831373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22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128335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07108C0-8D67-440B-BB11-4961788D7ACA}" type="slidenum">
              <a:rPr lang="de-DE" altLang="de-DE" smtClean="0">
                <a:latin typeface="Arial" panose="020B0604020202020204" pitchFamily="34" charset="0"/>
              </a:rPr>
              <a:pPr fontAlgn="base">
                <a:spcAft>
                  <a:spcPct val="0"/>
                </a:spcAft>
              </a:pPr>
              <a:t>23</a:t>
            </a:fld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3378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00" baseline="0">
                <a:latin typeface="Arial" panose="020B0604020202020204" pitchFamily="34" charset="0"/>
              </a:defRPr>
            </a:lvl1pPr>
            <a:lvl2pPr>
              <a:defRPr sz="1800" baseline="0">
                <a:latin typeface="Arial" panose="020B0604020202020204" pitchFamily="34" charset="0"/>
              </a:defRPr>
            </a:lvl2pPr>
            <a:lvl3pPr>
              <a:defRPr sz="1800" baseline="0">
                <a:latin typeface="Arial" panose="020B0604020202020204" pitchFamily="34" charset="0"/>
              </a:defRPr>
            </a:lvl3pPr>
            <a:lvl4pPr>
              <a:defRPr sz="1800" baseline="0">
                <a:latin typeface="Arial" panose="020B0604020202020204" pitchFamily="34" charset="0"/>
              </a:defRPr>
            </a:lvl4pPr>
            <a:lvl5pPr>
              <a:defRPr sz="1800" baseline="0">
                <a:latin typeface="Arial" panose="020B0604020202020204" pitchFamily="34" charset="0"/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dirty="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 altLang="de-DE"/>
              <a:t>03.06.2010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 smtClean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de-DE" altLang="de-DE"/>
              <a:t>Informationsveranstaltung BG und FOS am 08. und 09. Februar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5EFE3FE-3F8A-43B4-B4E9-2D6C3EBBD77B}" type="slidenum">
              <a:rPr lang="de-DE" altLang="de-DE"/>
              <a:pPr>
                <a:defRPr/>
              </a:pPr>
              <a:t>‹Nr.›</a:t>
            </a:fld>
            <a:endParaRPr lang="de-DE" altLang="de-DE" dirty="0"/>
          </a:p>
        </p:txBody>
      </p:sp>
    </p:spTree>
    <p:extLst>
      <p:ext uri="{BB962C8B-B14F-4D97-AF65-F5344CB8AC3E}">
        <p14:creationId xmlns:p14="http://schemas.microsoft.com/office/powerpoint/2010/main" val="2912977400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5EF"/>
            </a:gs>
            <a:gs pos="86000">
              <a:srgbClr val="DDE5EF"/>
            </a:gs>
            <a:gs pos="100000">
              <a:srgbClr val="698C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25450"/>
            <a:ext cx="7246938" cy="9366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81150"/>
            <a:ext cx="7772400" cy="4210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03.06.2010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Informationsveranstaltung BG und FOS am 08. und 09. Februar 2021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730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2786B9F-8D0D-4581-81DD-3D7E188596A0}" type="slidenum">
              <a:rPr lang="en-US"/>
              <a:pPr>
                <a:defRPr/>
              </a:pPr>
              <a:t>‹Nr.›</a:t>
            </a:fld>
            <a:endParaRPr lang="en-US" dirty="0"/>
          </a:p>
        </p:txBody>
      </p:sp>
      <p:pic>
        <p:nvPicPr>
          <p:cNvPr id="1032" name="Grafik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38" y="188913"/>
            <a:ext cx="1036637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</p:sldLayoutIdLst>
  <p:transition spd="med">
    <p:random/>
  </p:transition>
  <p:hf sldNum="0" hd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 panose="020B0602020104020603" pitchFamily="34" charset="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joern.fischer@bbs-verden.d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ufuk.sahin-arican@bbs-verden.d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mentimeter.com/app/presentation/al6tbjp2sp77x6iuc9mtzpgme8zmypj7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hyperlink" Target="https://www.menti.com/al114bmmzseb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mentimeter.com/app/presentation/alw8kqzmzscxo59fkv3c14qt5xaa7uo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get_file.php?id=35229214&amp;vnr=977820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www.paepsy-bg-nds.de/betriebspraktikum-11-klasse-aufgaben-und-unterlagen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get_file.php?id=35105090&amp;vnr=287223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paepsy-bg-nds.de/get_file.php?id=35095459&amp;vnr=179659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get_file.php?id=35098246&amp;vnr=178483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paepsy-bg-nds.de/get_file.php?id=35095480&amp;vnr=167472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get_file.php?id=35144574&amp;vnr=464819" TargetMode="External"/><Relationship Id="rId7" Type="http://schemas.openxmlformats.org/officeDocument/2006/relationships/hyperlink" Target="https://www.paepsy-bg-nds.de/get_file.php?id=35095447&amp;vnr=102473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paepsy-bg-nds.de/get_file.php?id=35098248&amp;vnr=410401" TargetMode="External"/><Relationship Id="rId5" Type="http://schemas.openxmlformats.org/officeDocument/2006/relationships/hyperlink" Target="https://www.paepsy-bg-nds.de/get_file.php?id=35095481&amp;vnr=534452" TargetMode="External"/><Relationship Id="rId4" Type="http://schemas.openxmlformats.org/officeDocument/2006/relationships/hyperlink" Target="https://www.paepsy-bg-nds.de/get_file.php?id=35095482&amp;vnr=453669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epsy-bg-nds.de/get_file.php?id=35095475&amp;vnr=880589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paepsy-bg-nds.de/get_file.php?id=35095476&amp;vnr=707793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s://www.menti.com/alocpqv4wr8p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i.com/al5vvawk8mkp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mentimeter.com/app/presentation/albkffh5rj9ayba4wfui4y1vbgiu3kqa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joern.fischer@bbs-verden.de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ufuk.sahin-arican@bbs-verden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 bwMode="auto">
          <a:xfrm>
            <a:off x="457200" y="981074"/>
            <a:ext cx="8229600" cy="4752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tx2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omic Sans MS" panose="030F0702030302020204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omic Sans MS" panose="030F0702030302020204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omic Sans MS" panose="030F0702030302020204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Comic Sans MS" panose="030F0702030302020204" pitchFamily="66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Herzlich willkommen!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Mentorinnen- / </a:t>
            </a:r>
            <a:r>
              <a:rPr kumimoji="0" lang="de-DE" altLang="de-DE" sz="2800" b="0" i="0" u="sng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Mentorentreffen</a:t>
            </a:r>
            <a:endParaRPr kumimoji="0" lang="de-DE" altLang="de-DE" sz="2800" b="0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de-DE" altLang="de-DE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altLang="de-DE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Berufliches Gymnasium </a:t>
            </a:r>
            <a:r>
              <a:rPr kumimoji="0" lang="de-DE" altLang="de-DE" sz="28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an den BBS Verden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Schwerpunkt Sozialpädagogik</a:t>
            </a:r>
            <a:endParaRPr kumimoji="0" lang="de-DE" altLang="de-DE" sz="2800" b="0" i="1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altLang="de-DE" sz="2400" baseline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Jörn Fischer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sz="20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joern.fischer@bbs-verden.de</a:t>
            </a:r>
            <a:endParaRPr lang="de-DE" altLang="de-DE" sz="20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altLang="de-DE" sz="20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 defTabSz="914400">
              <a:defRPr/>
            </a:pPr>
            <a:r>
              <a:rPr lang="de-DE" altLang="de-DE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Ufuk </a:t>
            </a:r>
            <a:r>
              <a:rPr lang="de-DE" altLang="de-DE" sz="20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Şahin-Arıcan</a:t>
            </a:r>
            <a:r>
              <a:rPr lang="de-DE" altLang="de-DE" sz="20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altLang="de-DE" sz="20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ufuk.sahin-arican@bbs-verden.de</a:t>
            </a:r>
            <a:r>
              <a:rPr lang="de-DE" altLang="de-DE" sz="20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de-DE" altLang="de-DE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-121997" y="5876926"/>
            <a:ext cx="9387993" cy="445016"/>
          </a:xfrm>
        </p:spPr>
        <p:txBody>
          <a:bodyPr/>
          <a:lstStyle/>
          <a:p>
            <a:pPr algn="ctr">
              <a:defRPr/>
            </a:pPr>
            <a:endParaRPr lang="de-DE" altLang="de-DE" sz="1400" b="1" dirty="0">
              <a:solidFill>
                <a:schemeClr val="bg1"/>
              </a:solidFill>
              <a:highlight>
                <a:srgbClr val="000080"/>
              </a:highlight>
              <a:latin typeface="Arial Rounded MT Bold" panose="020F0704030504030204" pitchFamily="34" charset="7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70654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1825707"/>
            <a:ext cx="7728119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/>
              <a:t>Fragen, Anliegen zum Mentorinnen-/Mentoren-Treffen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695072" y="4481678"/>
            <a:ext cx="5184576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Bitte online dort in Wortwolke notieren: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500" dirty="0">
                <a:hlinkClick r:id="rId3"/>
              </a:rPr>
              <a:t>https://www.menti.com/al5vvawk8mkp</a:t>
            </a:r>
            <a:r>
              <a:rPr lang="de-DE" sz="2500" dirty="0"/>
              <a:t> </a:t>
            </a:r>
          </a:p>
        </p:txBody>
      </p:sp>
      <p:pic>
        <p:nvPicPr>
          <p:cNvPr id="3" name="Grafik 2">
            <a:hlinkClick r:id="rId3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8" t="8303" r="8373" b="10565"/>
          <a:stretch/>
        </p:blipFill>
        <p:spPr>
          <a:xfrm>
            <a:off x="6080787" y="4233688"/>
            <a:ext cx="2167001" cy="211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06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1825707"/>
            <a:ext cx="7728119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>
                <a:solidFill>
                  <a:schemeClr val="bg1">
                    <a:lumMod val="50000"/>
                  </a:schemeClr>
                </a:solidFill>
              </a:rPr>
              <a:t>Fragen, Anliegen zum Mentorinnen-/Mentoren-Treffen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2099355" y="4345184"/>
            <a:ext cx="5184576" cy="109260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Ergebnisse: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000" dirty="0">
                <a:hlinkClick r:id="rId4"/>
              </a:rPr>
              <a:t>https://www.mentimeter.com/app/presentation/al6tbjp2sp77x6iuc9mtzpgme8zmypj7</a:t>
            </a:r>
            <a:r>
              <a:rPr lang="de-DE" sz="20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31676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2276872"/>
            <a:ext cx="7728119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 smtClean="0"/>
              <a:t>Vorstellungsrunde</a:t>
            </a:r>
          </a:p>
          <a:p>
            <a:pPr marL="457200" indent="-457200" algn="ctr">
              <a:buFontTx/>
              <a:buChar char="-"/>
            </a:pPr>
            <a:r>
              <a:rPr lang="de-DE" sz="3500" dirty="0" smtClean="0"/>
              <a:t>Name</a:t>
            </a:r>
          </a:p>
          <a:p>
            <a:pPr marL="457200" indent="-457200" algn="ctr">
              <a:buFontTx/>
              <a:buChar char="-"/>
            </a:pPr>
            <a:r>
              <a:rPr lang="de-DE" sz="3500" dirty="0" smtClean="0"/>
              <a:t>Institution</a:t>
            </a:r>
            <a:endParaRPr lang="de-DE" sz="3500" dirty="0"/>
          </a:p>
        </p:txBody>
      </p:sp>
    </p:spTree>
    <p:extLst>
      <p:ext uri="{BB962C8B-B14F-4D97-AF65-F5344CB8AC3E}">
        <p14:creationId xmlns:p14="http://schemas.microsoft.com/office/powerpoint/2010/main" val="7869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1825707"/>
            <a:ext cx="7728119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/>
              <a:t>Sicher oder unsicher in Bezug auf Mentorinnen- / Mentoren-Rolle?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803960" y="4371620"/>
            <a:ext cx="5184576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Bitte online dort Stellung nehmen: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500" dirty="0">
                <a:hlinkClick r:id="rId4"/>
              </a:rPr>
              <a:t>https://www.menti.com/al114bmmzseb</a:t>
            </a:r>
            <a:r>
              <a:rPr lang="de-DE" sz="2500" dirty="0"/>
              <a:t>  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9150" r="9203" b="10211"/>
          <a:stretch/>
        </p:blipFill>
        <p:spPr>
          <a:xfrm>
            <a:off x="6135112" y="4226172"/>
            <a:ext cx="2304256" cy="230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3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1825707"/>
            <a:ext cx="7728119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>
                <a:solidFill>
                  <a:schemeClr val="bg1">
                    <a:lumMod val="50000"/>
                  </a:schemeClr>
                </a:solidFill>
              </a:rPr>
              <a:t>Sicher oder unsicher in Bezug auf Mentorinnen- / Mentoren-Rolle?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2099355" y="4345184"/>
            <a:ext cx="5184576" cy="109260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Ergebnisse: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000" dirty="0">
                <a:hlinkClick r:id="rId4"/>
              </a:rPr>
              <a:t>https://www.mentimeter.com/app/presentation/alw8kqzmzscxo59fkv3c14qt5xaa7uow</a:t>
            </a:r>
            <a:r>
              <a:rPr lang="de-DE" sz="2000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09677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69038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7" name="Kreuz 6">
            <a:hlinkClick r:id="rId3"/>
            <a:extLst>
              <a:ext uri="{FF2B5EF4-FFF2-40B4-BE49-F238E27FC236}">
                <a16:creationId xmlns:a16="http://schemas.microsoft.com/office/drawing/2014/main" id="{AC89D9C5-5091-4D5D-826B-10F1E1038C67}"/>
              </a:ext>
            </a:extLst>
          </p:cNvPr>
          <p:cNvSpPr/>
          <p:nvPr/>
        </p:nvSpPr>
        <p:spPr>
          <a:xfrm>
            <a:off x="4439551" y="2996483"/>
            <a:ext cx="592596" cy="597980"/>
          </a:xfrm>
          <a:prstGeom prst="plus">
            <a:avLst>
              <a:gd name="adj" fmla="val 4004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5222328" y="2762074"/>
            <a:ext cx="2733618" cy="1038701"/>
          </a:xfrm>
          <a:prstGeom prst="ellipse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dirty="0"/>
              <a:t> Sozialpädagogische Assistentin/</a:t>
            </a:r>
            <a:r>
              <a:rPr lang="de-DE" sz="1400" dirty="0" err="1"/>
              <a:t>Sozialpäda-gogischer</a:t>
            </a:r>
            <a:r>
              <a:rPr lang="de-DE" sz="1400" dirty="0"/>
              <a:t> Assistent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997917F-BDD6-418F-BB9D-AB29CB23CB89}"/>
              </a:ext>
            </a:extLst>
          </p:cNvPr>
          <p:cNvSpPr txBox="1"/>
          <p:nvPr/>
        </p:nvSpPr>
        <p:spPr>
          <a:xfrm>
            <a:off x="1490868" y="2783713"/>
            <a:ext cx="2733618" cy="995422"/>
          </a:xfrm>
          <a:prstGeom prst="ellipse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800" dirty="0">
                <a:solidFill>
                  <a:schemeClr val="bg1"/>
                </a:solidFill>
              </a:rPr>
              <a:t> </a:t>
            </a:r>
            <a:r>
              <a:rPr lang="de-DE" sz="10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Abitur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319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69038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997917F-BDD6-418F-BB9D-AB29CB23CB89}"/>
              </a:ext>
            </a:extLst>
          </p:cNvPr>
          <p:cNvSpPr txBox="1"/>
          <p:nvPr/>
        </p:nvSpPr>
        <p:spPr>
          <a:xfrm>
            <a:off x="1490868" y="2783713"/>
            <a:ext cx="2733618" cy="995422"/>
          </a:xfrm>
          <a:prstGeom prst="ellipse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800" dirty="0">
                <a:solidFill>
                  <a:schemeClr val="bg1"/>
                </a:solidFill>
              </a:rPr>
              <a:t> </a:t>
            </a:r>
            <a:r>
              <a:rPr lang="de-DE" sz="10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Abitur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026" name="Picture 2" descr="Doktorhut Stock Illustrationen, Vektoren, &amp; Kliparts ...">
            <a:extLst>
              <a:ext uri="{FF2B5EF4-FFF2-40B4-BE49-F238E27FC236}">
                <a16:creationId xmlns:a16="http://schemas.microsoft.com/office/drawing/2014/main" id="{CB7ED8B5-4ADA-0DE8-5208-33540715A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64903"/>
            <a:ext cx="1670961" cy="167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52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Sozialpädagogische Assistenz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E025EA06-6AD4-4BD7-9E0B-097AAB89ECD8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76E83AD1-4F9C-452E-AC9A-E46D7182B269}"/>
              </a:ext>
            </a:extLst>
          </p:cNvPr>
          <p:cNvSpPr txBox="1"/>
          <p:nvPr/>
        </p:nvSpPr>
        <p:spPr>
          <a:xfrm>
            <a:off x="5217748" y="2762074"/>
            <a:ext cx="2733618" cy="1038701"/>
          </a:xfrm>
          <a:prstGeom prst="ellipse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dirty="0"/>
              <a:t> Sozialpädagogische Assistentin/</a:t>
            </a:r>
            <a:r>
              <a:rPr lang="de-DE" sz="1400" dirty="0" err="1"/>
              <a:t>Sozialpäda-gogischer</a:t>
            </a:r>
            <a:r>
              <a:rPr lang="de-DE" sz="1400" dirty="0"/>
              <a:t> Assistent</a:t>
            </a:r>
          </a:p>
        </p:txBody>
      </p:sp>
      <p:pic>
        <p:nvPicPr>
          <p:cNvPr id="12" name="Grafik 11" descr="Ein Bild, das Person enthält.&#10;&#10;Automatisch generierte Beschreibung">
            <a:extLst>
              <a:ext uri="{FF2B5EF4-FFF2-40B4-BE49-F238E27FC236}">
                <a16:creationId xmlns:a16="http://schemas.microsoft.com/office/drawing/2014/main" id="{14772656-6F65-4DF7-A876-31EE1C2436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82" y="1988840"/>
            <a:ext cx="2733618" cy="273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45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C856128-CDB4-454B-AF1D-BB725ACD4868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612DFA8-001B-4C2B-A826-AAEF7E4D82F3}"/>
              </a:ext>
            </a:extLst>
          </p:cNvPr>
          <p:cNvSpPr txBox="1"/>
          <p:nvPr/>
        </p:nvSpPr>
        <p:spPr>
          <a:xfrm>
            <a:off x="1472532" y="3188464"/>
            <a:ext cx="2733618" cy="995422"/>
          </a:xfrm>
          <a:prstGeom prst="ellipse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800" dirty="0">
                <a:solidFill>
                  <a:schemeClr val="bg1"/>
                </a:solidFill>
              </a:rPr>
              <a:t> </a:t>
            </a:r>
            <a:r>
              <a:rPr lang="de-DE" sz="10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Abitur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 </a:t>
            </a:r>
          </a:p>
        </p:txBody>
      </p: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CD683DD1-16CE-46BD-AE96-D63CE562A50B}"/>
              </a:ext>
            </a:extLst>
          </p:cNvPr>
          <p:cNvCxnSpPr>
            <a:cxnSpLocks/>
          </p:cNvCxnSpPr>
          <p:nvPr/>
        </p:nvCxnSpPr>
        <p:spPr>
          <a:xfrm flipV="1">
            <a:off x="4737283" y="2552751"/>
            <a:ext cx="0" cy="357105"/>
          </a:xfrm>
          <a:prstGeom prst="straightConnector1">
            <a:avLst/>
          </a:prstGeom>
          <a:ln w="44450">
            <a:solidFill>
              <a:schemeClr val="accent6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feld 9">
            <a:extLst>
              <a:ext uri="{FF2B5EF4-FFF2-40B4-BE49-F238E27FC236}">
                <a16:creationId xmlns:a16="http://schemas.microsoft.com/office/drawing/2014/main" id="{5555F808-4FC6-4063-8EE7-6A4EED7B2070}"/>
              </a:ext>
            </a:extLst>
          </p:cNvPr>
          <p:cNvSpPr txBox="1"/>
          <p:nvPr/>
        </p:nvSpPr>
        <p:spPr>
          <a:xfrm>
            <a:off x="685800" y="1736062"/>
            <a:ext cx="2153541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endParaRPr lang="de-DE" sz="700" dirty="0"/>
          </a:p>
          <a:p>
            <a:pPr algn="ctr"/>
            <a:r>
              <a:rPr lang="de-DE" dirty="0">
                <a:solidFill>
                  <a:schemeClr val="bg1"/>
                </a:solidFill>
              </a:rPr>
              <a:t>Studium</a:t>
            </a:r>
          </a:p>
          <a:p>
            <a:pPr algn="ctr"/>
            <a:endParaRPr lang="de-DE" sz="110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310E541C-EFC9-4278-9DF0-D3DF3A776BF9}"/>
              </a:ext>
            </a:extLst>
          </p:cNvPr>
          <p:cNvSpPr txBox="1"/>
          <p:nvPr/>
        </p:nvSpPr>
        <p:spPr>
          <a:xfrm>
            <a:off x="5378189" y="3166824"/>
            <a:ext cx="2733618" cy="1038701"/>
          </a:xfrm>
          <a:prstGeom prst="ellipse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dirty="0"/>
              <a:t> Sozialpädagogische Assistentin/</a:t>
            </a:r>
            <a:r>
              <a:rPr lang="de-DE" sz="1400" dirty="0" err="1"/>
              <a:t>Sozialpäda-gogischer</a:t>
            </a:r>
            <a:r>
              <a:rPr lang="de-DE" sz="1400" dirty="0"/>
              <a:t> Assistent</a:t>
            </a:r>
          </a:p>
        </p:txBody>
      </p:sp>
      <p:sp>
        <p:nvSpPr>
          <p:cNvPr id="12" name="Kreuz 11">
            <a:extLst>
              <a:ext uri="{FF2B5EF4-FFF2-40B4-BE49-F238E27FC236}">
                <a16:creationId xmlns:a16="http://schemas.microsoft.com/office/drawing/2014/main" id="{ABE9CB4C-12F2-43D6-BD29-86CB75CAA8B0}"/>
              </a:ext>
            </a:extLst>
          </p:cNvPr>
          <p:cNvSpPr/>
          <p:nvPr/>
        </p:nvSpPr>
        <p:spPr>
          <a:xfrm>
            <a:off x="4443256" y="3335234"/>
            <a:ext cx="592596" cy="597980"/>
          </a:xfrm>
          <a:prstGeom prst="plus">
            <a:avLst>
              <a:gd name="adj" fmla="val 4004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1AFC0A6D-A7DF-49FE-A0C0-C6A785CB19CE}"/>
              </a:ext>
            </a:extLst>
          </p:cNvPr>
          <p:cNvSpPr txBox="1"/>
          <p:nvPr/>
        </p:nvSpPr>
        <p:spPr>
          <a:xfrm>
            <a:off x="3660512" y="1736062"/>
            <a:ext cx="2153541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Fachschule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Sozialpädagogik</a:t>
            </a:r>
          </a:p>
        </p:txBody>
      </p:sp>
      <p:cxnSp>
        <p:nvCxnSpPr>
          <p:cNvPr id="14" name="Gerade Verbindung mit Pfeil 13">
            <a:extLst>
              <a:ext uri="{FF2B5EF4-FFF2-40B4-BE49-F238E27FC236}">
                <a16:creationId xmlns:a16="http://schemas.microsoft.com/office/drawing/2014/main" id="{C5818C7F-4394-4FF8-AC66-46EF41EB25E4}"/>
              </a:ext>
            </a:extLst>
          </p:cNvPr>
          <p:cNvCxnSpPr>
            <a:cxnSpLocks/>
          </p:cNvCxnSpPr>
          <p:nvPr/>
        </p:nvCxnSpPr>
        <p:spPr>
          <a:xfrm flipH="1" flipV="1">
            <a:off x="3037050" y="2473571"/>
            <a:ext cx="1397921" cy="522912"/>
          </a:xfrm>
          <a:prstGeom prst="straightConnector1">
            <a:avLst/>
          </a:prstGeom>
          <a:ln w="44450">
            <a:solidFill>
              <a:schemeClr val="accent6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feld 14">
            <a:extLst>
              <a:ext uri="{FF2B5EF4-FFF2-40B4-BE49-F238E27FC236}">
                <a16:creationId xmlns:a16="http://schemas.microsoft.com/office/drawing/2014/main" id="{6997644C-79D5-4261-8C92-2956E9C25E79}"/>
              </a:ext>
            </a:extLst>
          </p:cNvPr>
          <p:cNvSpPr txBox="1"/>
          <p:nvPr/>
        </p:nvSpPr>
        <p:spPr>
          <a:xfrm>
            <a:off x="6365332" y="1736062"/>
            <a:ext cx="2153541" cy="646331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solidFill>
                  <a:schemeClr val="bg1"/>
                </a:solidFill>
              </a:rPr>
              <a:t>Andere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Möglichkeiten</a:t>
            </a:r>
          </a:p>
        </p:txBody>
      </p:sp>
      <p:cxnSp>
        <p:nvCxnSpPr>
          <p:cNvPr id="16" name="Gerade Verbindung mit Pfeil 15">
            <a:extLst>
              <a:ext uri="{FF2B5EF4-FFF2-40B4-BE49-F238E27FC236}">
                <a16:creationId xmlns:a16="http://schemas.microsoft.com/office/drawing/2014/main" id="{C14642F0-1B3A-4FE0-9CCD-8219EA72F3E3}"/>
              </a:ext>
            </a:extLst>
          </p:cNvPr>
          <p:cNvCxnSpPr>
            <a:cxnSpLocks/>
          </p:cNvCxnSpPr>
          <p:nvPr/>
        </p:nvCxnSpPr>
        <p:spPr>
          <a:xfrm flipV="1">
            <a:off x="5027567" y="2427144"/>
            <a:ext cx="1224481" cy="569339"/>
          </a:xfrm>
          <a:prstGeom prst="straightConnector1">
            <a:avLst/>
          </a:prstGeom>
          <a:ln w="44450">
            <a:solidFill>
              <a:schemeClr val="accent6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176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 Herausforderung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1C856128-CDB4-454B-AF1D-BB725ACD4868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4F919F2F-06D1-4A25-AA0E-1CB3C4AD8E0C}"/>
              </a:ext>
            </a:extLst>
          </p:cNvPr>
          <p:cNvSpPr txBox="1"/>
          <p:nvPr/>
        </p:nvSpPr>
        <p:spPr>
          <a:xfrm>
            <a:off x="685801" y="4907518"/>
            <a:ext cx="2733618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de-DE" sz="600" b="1" dirty="0"/>
          </a:p>
          <a:p>
            <a:pPr algn="ctr"/>
            <a:r>
              <a:rPr lang="de-DE" sz="1200" b="1" dirty="0"/>
              <a:t>Profilfach Pädagogik/Psychologie</a:t>
            </a:r>
          </a:p>
          <a:p>
            <a:pPr algn="ctr"/>
            <a:endParaRPr lang="de-DE" sz="800" dirty="0"/>
          </a:p>
        </p:txBody>
      </p:sp>
      <p:cxnSp>
        <p:nvCxnSpPr>
          <p:cNvPr id="7" name="Gerade Verbindung mit Pfeil 6">
            <a:extLst>
              <a:ext uri="{FF2B5EF4-FFF2-40B4-BE49-F238E27FC236}">
                <a16:creationId xmlns:a16="http://schemas.microsoft.com/office/drawing/2014/main" id="{F42D9228-ACEA-47D6-86A6-3C6614A99580}"/>
              </a:ext>
            </a:extLst>
          </p:cNvPr>
          <p:cNvCxnSpPr>
            <a:cxnSpLocks/>
          </p:cNvCxnSpPr>
          <p:nvPr/>
        </p:nvCxnSpPr>
        <p:spPr>
          <a:xfrm flipV="1">
            <a:off x="2289648" y="3948702"/>
            <a:ext cx="267838" cy="767930"/>
          </a:xfrm>
          <a:prstGeom prst="straightConnector1">
            <a:avLst/>
          </a:prstGeom>
          <a:ln w="44450">
            <a:solidFill>
              <a:schemeClr val="accent1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>
            <a:extLst>
              <a:ext uri="{FF2B5EF4-FFF2-40B4-BE49-F238E27FC236}">
                <a16:creationId xmlns:a16="http://schemas.microsoft.com/office/drawing/2014/main" id="{2612DFA8-001B-4C2B-A826-AAEF7E4D82F3}"/>
              </a:ext>
            </a:extLst>
          </p:cNvPr>
          <p:cNvSpPr txBox="1"/>
          <p:nvPr/>
        </p:nvSpPr>
        <p:spPr>
          <a:xfrm>
            <a:off x="1486288" y="2783713"/>
            <a:ext cx="2733618" cy="995422"/>
          </a:xfrm>
          <a:prstGeom prst="ellipse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800" dirty="0">
                <a:solidFill>
                  <a:schemeClr val="bg1"/>
                </a:solidFill>
              </a:rPr>
              <a:t> </a:t>
            </a:r>
            <a:r>
              <a:rPr lang="de-DE" sz="10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de-DE" dirty="0">
                <a:solidFill>
                  <a:schemeClr val="bg1"/>
                </a:solidFill>
              </a:rPr>
              <a:t>Abitur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310E541C-EFC9-4278-9DF0-D3DF3A776BF9}"/>
              </a:ext>
            </a:extLst>
          </p:cNvPr>
          <p:cNvSpPr txBox="1"/>
          <p:nvPr/>
        </p:nvSpPr>
        <p:spPr>
          <a:xfrm>
            <a:off x="5217748" y="2762074"/>
            <a:ext cx="2733618" cy="1038701"/>
          </a:xfrm>
          <a:prstGeom prst="ellipse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1400" dirty="0"/>
              <a:t> Sozialpädagogische Assistentin/</a:t>
            </a:r>
            <a:r>
              <a:rPr lang="de-DE" sz="1400" dirty="0" err="1"/>
              <a:t>Sozialpäda-gogischer</a:t>
            </a:r>
            <a:r>
              <a:rPr lang="de-DE" sz="1400" dirty="0"/>
              <a:t> Assistent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0EB4EB42-CED5-411C-A6B3-3413410B1272}"/>
              </a:ext>
            </a:extLst>
          </p:cNvPr>
          <p:cNvSpPr txBox="1"/>
          <p:nvPr/>
        </p:nvSpPr>
        <p:spPr>
          <a:xfrm>
            <a:off x="5817506" y="4905607"/>
            <a:ext cx="2733618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>
            <a:spAutoFit/>
          </a:bodyPr>
          <a:lstStyle/>
          <a:p>
            <a:pPr algn="ctr"/>
            <a:endParaRPr lang="de-DE" sz="600" b="1" dirty="0"/>
          </a:p>
          <a:p>
            <a:pPr algn="ctr"/>
            <a:r>
              <a:rPr lang="de-DE" sz="1200" b="1" dirty="0"/>
              <a:t>Fach Praxis Sozialpädagogik</a:t>
            </a:r>
            <a:r>
              <a:rPr lang="de-DE" sz="1200" dirty="0"/>
              <a:t> </a:t>
            </a:r>
          </a:p>
          <a:p>
            <a:pPr algn="ctr"/>
            <a:endParaRPr lang="de-DE" sz="600" dirty="0"/>
          </a:p>
        </p:txBody>
      </p: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D717C2FD-5575-474E-AB22-6D5E01DD7265}"/>
              </a:ext>
            </a:extLst>
          </p:cNvPr>
          <p:cNvCxnSpPr>
            <a:cxnSpLocks/>
          </p:cNvCxnSpPr>
          <p:nvPr/>
        </p:nvCxnSpPr>
        <p:spPr>
          <a:xfrm flipH="1" flipV="1">
            <a:off x="6432134" y="3933054"/>
            <a:ext cx="1" cy="705431"/>
          </a:xfrm>
          <a:prstGeom prst="straightConnector1">
            <a:avLst/>
          </a:prstGeom>
          <a:ln w="4445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AE1602ED-3E1A-4EFA-9E38-57F27F0165D9}"/>
              </a:ext>
            </a:extLst>
          </p:cNvPr>
          <p:cNvSpPr txBox="1"/>
          <p:nvPr/>
        </p:nvSpPr>
        <p:spPr>
          <a:xfrm>
            <a:off x="3544735" y="4823419"/>
            <a:ext cx="2147455" cy="680485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lIns="36000" tIns="36000" rIns="36000" bIns="36000" rtlCol="0">
            <a:normAutofit/>
          </a:bodyPr>
          <a:lstStyle/>
          <a:p>
            <a:pPr algn="ctr"/>
            <a:r>
              <a:rPr lang="de-DE" sz="1200" b="1" dirty="0"/>
              <a:t>Betriebspraktikum</a:t>
            </a:r>
          </a:p>
          <a:p>
            <a:pPr algn="ctr"/>
            <a:r>
              <a:rPr lang="de-DE" sz="1200" dirty="0"/>
              <a:t>begleitend</a:t>
            </a:r>
          </a:p>
        </p:txBody>
      </p:sp>
      <p:cxnSp>
        <p:nvCxnSpPr>
          <p:cNvPr id="20" name="Gerade Verbindung mit Pfeil 19">
            <a:extLst>
              <a:ext uri="{FF2B5EF4-FFF2-40B4-BE49-F238E27FC236}">
                <a16:creationId xmlns:a16="http://schemas.microsoft.com/office/drawing/2014/main" id="{CA77B36D-A717-47F6-9AAA-6D3432CE5C84}"/>
              </a:ext>
            </a:extLst>
          </p:cNvPr>
          <p:cNvCxnSpPr>
            <a:cxnSpLocks/>
          </p:cNvCxnSpPr>
          <p:nvPr/>
        </p:nvCxnSpPr>
        <p:spPr>
          <a:xfrm flipV="1">
            <a:off x="5027567" y="3824976"/>
            <a:ext cx="651826" cy="891656"/>
          </a:xfrm>
          <a:prstGeom prst="straightConnector1">
            <a:avLst/>
          </a:prstGeom>
          <a:ln w="4445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feld 20">
            <a:extLst>
              <a:ext uri="{FF2B5EF4-FFF2-40B4-BE49-F238E27FC236}">
                <a16:creationId xmlns:a16="http://schemas.microsoft.com/office/drawing/2014/main" id="{9978621D-0AE2-4193-9BB2-2A1C2E959B81}"/>
              </a:ext>
            </a:extLst>
          </p:cNvPr>
          <p:cNvSpPr txBox="1"/>
          <p:nvPr/>
        </p:nvSpPr>
        <p:spPr>
          <a:xfrm>
            <a:off x="7193723" y="3933054"/>
            <a:ext cx="1357401" cy="75808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lIns="36000" tIns="36000" rIns="36000" bIns="36000" rtlCol="0">
            <a:normAutofit/>
          </a:bodyPr>
          <a:lstStyle/>
          <a:p>
            <a:pPr algn="ctr"/>
            <a:r>
              <a:rPr lang="de-DE" sz="1200" b="1" dirty="0"/>
              <a:t>weitere</a:t>
            </a:r>
          </a:p>
          <a:p>
            <a:pPr algn="ctr"/>
            <a:r>
              <a:rPr lang="de-DE" sz="1200" b="1" dirty="0"/>
              <a:t>Praxiszeiten</a:t>
            </a:r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71E3AB52-5EEF-4190-BF6C-B432C3D54B31}"/>
              </a:ext>
            </a:extLst>
          </p:cNvPr>
          <p:cNvCxnSpPr>
            <a:cxnSpLocks/>
          </p:cNvCxnSpPr>
          <p:nvPr/>
        </p:nvCxnSpPr>
        <p:spPr>
          <a:xfrm flipH="1" flipV="1">
            <a:off x="7551037" y="3648661"/>
            <a:ext cx="141883" cy="253395"/>
          </a:xfrm>
          <a:prstGeom prst="straightConnector1">
            <a:avLst/>
          </a:prstGeom>
          <a:ln w="44450">
            <a:solidFill>
              <a:schemeClr val="accent4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265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6157987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Betriebspraktikum 11. Klasse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Ganztagsgrundschule 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oder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Grundschule und Hort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160 Std. (entspricht vier Wochen Vollzeit)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Zusätzliche Praxiszeiten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Kindergarten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140 Std. (entspricht dreieinhalb Wochen Vollzeit)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Krippe 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als Projekt</a:t>
            </a:r>
          </a:p>
        </p:txBody>
      </p:sp>
    </p:spTree>
    <p:extLst>
      <p:ext uri="{BB962C8B-B14F-4D97-AF65-F5344CB8AC3E}">
        <p14:creationId xmlns:p14="http://schemas.microsoft.com/office/powerpoint/2010/main" val="322758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Betriebspraktikum 11. Klasse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Blockpraktikum zwei Wochen Oktober/November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Halbtagspraxis mittwochs mittags/nachmittags Nov.-April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Persönliche und gesundheitliche Eignung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Mentor/-in (danke schön!)</a:t>
            </a:r>
          </a:p>
        </p:txBody>
      </p:sp>
    </p:spTree>
    <p:extLst>
      <p:ext uri="{BB962C8B-B14F-4D97-AF65-F5344CB8AC3E}">
        <p14:creationId xmlns:p14="http://schemas.microsoft.com/office/powerpoint/2010/main" val="194616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Dfgfg</a:t>
            </a:r>
            <a:endParaRPr lang="de-DE" dirty="0" smtClean="0"/>
          </a:p>
          <a:p>
            <a:r>
              <a:rPr lang="de-DE" dirty="0" smtClean="0"/>
              <a:t> </a:t>
            </a:r>
            <a:r>
              <a:rPr lang="de-DE" dirty="0" err="1" smtClean="0"/>
              <a:t>Me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Informations-Internetseite</a:t>
            </a:r>
            <a:endParaRPr lang="de-DE" sz="2400" b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2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https://www.paepsy-bg-nds.de</a:t>
            </a:r>
            <a:r>
              <a:rPr lang="de-DE" sz="2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</a:p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24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</a:p>
          <a:p>
            <a:pPr marL="0" indent="0" defTabSz="914400" eaLnBrk="1" fontAlgn="auto" hangingPunct="1">
              <a:spcAft>
                <a:spcPts val="0"/>
              </a:spcAft>
              <a:buNone/>
              <a:defRPr/>
            </a:pPr>
            <a:r>
              <a:rPr lang="de-DE" sz="24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Menüpunkt </a:t>
            </a:r>
            <a:br>
              <a:rPr lang="de-DE" sz="24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</a:br>
            <a:r>
              <a:rPr lang="de-DE" sz="2400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„Betriebspraktikum 11. Klasse“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028" name="Picture 4" descr="https://file1.hpage.com/010752/23/bilder/1705857514157.pn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77" t="11992" r="10528" b="11731"/>
          <a:stretch/>
        </p:blipFill>
        <p:spPr bwMode="auto">
          <a:xfrm>
            <a:off x="5220072" y="2060848"/>
            <a:ext cx="2880320" cy="280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16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Blockpraktikum Oktober/November: Aufgaben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Einrichtung gibt Orientierung, informiert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Schüler/-in 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informiert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steigt ein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Situationsanalyse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Stundennachweise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lvl="1"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75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38880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Halbtagespraxis – Beginn (November/Dezember): Aufgaben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Einrichtung unterstützt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Schüler/-in 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aktiver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„Kleines Angebot“ (mit Sachanalyse)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Reflexion (Leistungsnachweis)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6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395536" y="1773238"/>
            <a:ext cx="8496944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Halbtagespraxis – Hauptzeit (Jan./Feb./März): Aufgaben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Einrichtung unterstützt und bewertet mit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Schüler:in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übernimmt Teilaufgaben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Wahrnehmung (Leistungsnachweis)</a:t>
            </a: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Großes Angebot (Leistungsnachweis)</a:t>
            </a:r>
            <a:b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</a:b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Planung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5"/>
              </a:rPr>
              <a:t>Durchführung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6"/>
              </a:rPr>
              <a:t>Reflexion – Vorbereitung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/</a:t>
            </a:r>
            <a:r>
              <a:rPr lang="de-DE" sz="2400" i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7"/>
              </a:rPr>
              <a:t>Bewertung</a:t>
            </a:r>
            <a:endParaRPr lang="de-DE" sz="2400" i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defTabSz="914400" eaLnBrk="1" fontAlgn="auto" hangingPunct="1">
              <a:spcAft>
                <a:spcPts val="0"/>
              </a:spcAft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9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5795972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8062664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Halbtagespraxis – Ende (März/April): Aufgaben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Einrichtung bewertet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Schüler:in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vervollständigt Formalien, holt Bewertung (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lang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/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kurz</a:t>
            </a: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) ein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Abschied</a:t>
            </a:r>
          </a:p>
        </p:txBody>
      </p:sp>
    </p:spTree>
    <p:extLst>
      <p:ext uri="{BB962C8B-B14F-4D97-AF65-F5344CB8AC3E}">
        <p14:creationId xmlns:p14="http://schemas.microsoft.com/office/powerpoint/2010/main" val="241920212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6054209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Details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„Vorbereitungszeit“ anrechenbar (Entscheidung Einrichtung)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eine Stunde bei Vollzeit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halbe Stunde bei halbtags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Nur wenn Vorbereitung erkennbar und wirksam!</a:t>
            </a:r>
          </a:p>
          <a:p>
            <a:pPr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Fehlen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volle Stundenzahl nötig</a:t>
            </a:r>
          </a:p>
          <a:p>
            <a:pPr lvl="1" defTabSz="914400" eaLnBrk="1" fontAlgn="auto" hangingPunct="1">
              <a:spcAft>
                <a:spcPts val="0"/>
              </a:spcAft>
              <a:defRPr/>
            </a:pPr>
            <a:r>
              <a:rPr lang="de-DE" sz="24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Krankheitsregelung nur für Sicherung Verlässlichkeit</a:t>
            </a:r>
          </a:p>
        </p:txBody>
      </p:sp>
    </p:spTree>
    <p:extLst>
      <p:ext uri="{BB962C8B-B14F-4D97-AF65-F5344CB8AC3E}">
        <p14:creationId xmlns:p14="http://schemas.microsoft.com/office/powerpoint/2010/main" val="311484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47000">
              <a:srgbClr val="FFFFFF"/>
            </a:gs>
            <a:gs pos="73500">
              <a:srgbClr val="A1B8D3"/>
            </a:gs>
            <a:gs pos="100000">
              <a:srgbClr val="B8B8B8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12851C5-AD9B-445D-9B84-3E5305CC10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dfgfg</a:t>
            </a:r>
            <a:endParaRPr lang="de-DE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92DA23E1-17F2-4CC5-9EEE-F98774B32D4D}"/>
              </a:ext>
            </a:extLst>
          </p:cNvPr>
          <p:cNvSpPr txBox="1"/>
          <p:nvPr/>
        </p:nvSpPr>
        <p:spPr>
          <a:xfrm>
            <a:off x="685800" y="6054209"/>
            <a:ext cx="7865324" cy="36933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b="1" dirty="0">
                <a:solidFill>
                  <a:schemeClr val="bg1"/>
                </a:solidFill>
              </a:rPr>
              <a:t>BG – Gesundheit und Soziales – Schwerpunkt Sozialpädagogik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5B3E80F-A07E-3932-6FDB-FDF28E43E6B4}"/>
              </a:ext>
            </a:extLst>
          </p:cNvPr>
          <p:cNvSpPr txBox="1">
            <a:spLocks/>
          </p:cNvSpPr>
          <p:nvPr/>
        </p:nvSpPr>
        <p:spPr>
          <a:xfrm>
            <a:off x="685800" y="1773238"/>
            <a:ext cx="7772400" cy="4248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rtl="0" eaLnBrk="0" fontAlgn="base" hangingPunct="0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de-DE" sz="2400" b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3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Fragen</a:t>
            </a:r>
            <a:r>
              <a:rPr lang="de-DE" sz="3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?</a:t>
            </a:r>
          </a:p>
          <a:p>
            <a:pPr marL="0" indent="0" algn="ctr" defTabSz="91440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de-DE" sz="3400" b="1" cap="none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Anregungen?</a:t>
            </a:r>
            <a:endParaRPr lang="de-DE" sz="3400" b="1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4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827584" y="1825707"/>
            <a:ext cx="8064896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/>
              <a:t>Sicherer oder unsicherer in Bezug auf Mentorinnen- / Mentoren-Rolle nach Treffen?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1043608" y="4371620"/>
            <a:ext cx="5184576" cy="86177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Bitte online dort Stellung nehmen: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500" dirty="0">
                <a:hlinkClick r:id="rId4"/>
              </a:rPr>
              <a:t>https://www.menti.com/alocpqv4wr8p</a:t>
            </a:r>
            <a:r>
              <a:rPr lang="de-DE" sz="2500" dirty="0"/>
              <a:t>   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0" t="10080" r="9280" b="9282"/>
          <a:stretch/>
        </p:blipFill>
        <p:spPr>
          <a:xfrm>
            <a:off x="6444208" y="4227704"/>
            <a:ext cx="230425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49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Schwerpunkt Sozialpädagogik</a:t>
            </a: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/>
            </a:r>
            <a:br>
              <a:rPr lang="de-DE" altLang="de-DE" cap="none" dirty="0">
                <a:solidFill>
                  <a:srgbClr val="000000"/>
                </a:solidFill>
                <a:latin typeface="+mn-lt"/>
              </a:rPr>
            </a:br>
            <a:r>
              <a:rPr lang="de-DE" altLang="de-DE" i="1" cap="none" dirty="0">
                <a:solidFill>
                  <a:srgbClr val="000000"/>
                </a:solidFill>
                <a:latin typeface="+mn-lt"/>
              </a:rPr>
              <a:t>Doppelqualifizierung</a:t>
            </a:r>
            <a:endParaRPr lang="de-DE" altLang="de-DE" sz="2000" i="1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46143" y="1825707"/>
            <a:ext cx="7772400" cy="4248150"/>
          </a:xfrm>
        </p:spPr>
        <p:txBody>
          <a:bodyPr/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685800" y="6165304"/>
            <a:ext cx="7772400" cy="365125"/>
          </a:xfrm>
        </p:spPr>
        <p:txBody>
          <a:bodyPr/>
          <a:lstStyle/>
          <a:p>
            <a:pPr algn="ctr">
              <a:defRPr/>
            </a:pPr>
            <a:endParaRPr lang="de-DE" alt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B1AFB6F-6B9D-49A3-8B14-474DF110FBB9}"/>
              </a:ext>
            </a:extLst>
          </p:cNvPr>
          <p:cNvSpPr txBox="1"/>
          <p:nvPr/>
        </p:nvSpPr>
        <p:spPr>
          <a:xfrm>
            <a:off x="539552" y="1825707"/>
            <a:ext cx="8016151" cy="240199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3500" b="1" dirty="0">
                <a:solidFill>
                  <a:schemeClr val="bg1">
                    <a:lumMod val="50000"/>
                  </a:schemeClr>
                </a:solidFill>
              </a:rPr>
              <a:t>Sicherer oder unsicherer in Bezug auf Mentorinnen- / Mentoren-Rolle nach Treffen?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5BC5F20B-8D4E-458D-8099-00BE813E8008}"/>
              </a:ext>
            </a:extLst>
          </p:cNvPr>
          <p:cNvSpPr txBox="1"/>
          <p:nvPr/>
        </p:nvSpPr>
        <p:spPr>
          <a:xfrm>
            <a:off x="2099355" y="4345184"/>
            <a:ext cx="5184576" cy="1092607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2500" dirty="0">
                <a:solidFill>
                  <a:schemeClr val="bg1">
                    <a:lumMod val="75000"/>
                  </a:schemeClr>
                </a:solidFill>
              </a:rPr>
              <a:t>Ergebnisse:</a:t>
            </a:r>
            <a:endParaRPr lang="de-DE" sz="2500" dirty="0">
              <a:solidFill>
                <a:schemeClr val="bg1">
                  <a:lumMod val="75000"/>
                </a:schemeClr>
              </a:solidFill>
              <a:hlinkClick r:id="rId3"/>
            </a:endParaRPr>
          </a:p>
          <a:p>
            <a:pPr algn="ctr"/>
            <a:r>
              <a:rPr lang="de-DE" sz="2000" dirty="0">
                <a:hlinkClick r:id="rId4"/>
              </a:rPr>
              <a:t>https://www.mentimeter.com/app/presentation/albkffh5rj9ayba4wfui4y1vbgiu3kqa</a:t>
            </a:r>
            <a:r>
              <a:rPr lang="de-DE" sz="2000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79062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86518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altLang="de-DE" cap="none" dirty="0">
                <a:solidFill>
                  <a:srgbClr val="000000"/>
                </a:solidFill>
                <a:latin typeface="+mn-lt"/>
              </a:rPr>
              <a:t>Berufliches Gymnasium</a:t>
            </a:r>
            <a:endParaRPr lang="de-DE" altLang="de-DE" sz="2000" dirty="0">
              <a:latin typeface="+mn-lt"/>
            </a:endParaRPr>
          </a:p>
        </p:txBody>
      </p:sp>
      <p:sp>
        <p:nvSpPr>
          <p:cNvPr id="17411" name="Inhaltsplatzhalter 2"/>
          <p:cNvSpPr>
            <a:spLocks noGrp="1"/>
          </p:cNvSpPr>
          <p:nvPr>
            <p:ph idx="1"/>
          </p:nvPr>
        </p:nvSpPr>
        <p:spPr>
          <a:xfrm>
            <a:off x="685800" y="1773238"/>
            <a:ext cx="7772400" cy="4248150"/>
          </a:xfrm>
        </p:spPr>
        <p:txBody>
          <a:bodyPr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2400" b="1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Vielen Dank für Ihre Aufmerksamkeit!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1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Jörn Fischer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1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3"/>
              </a:rPr>
              <a:t>joern.fischer@bbs-verden.de</a:t>
            </a:r>
            <a:endParaRPr lang="de-DE" sz="18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18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1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Ufuk </a:t>
            </a:r>
            <a:r>
              <a:rPr lang="de-DE" sz="1800" cap="none" dirty="0" err="1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Şahin-Ar</a:t>
            </a:r>
            <a:r>
              <a:rPr lang="de-DE" sz="1800" cap="none" dirty="0" err="1">
                <a:solidFill>
                  <a:srgbClr val="000000"/>
                </a:solidFill>
                <a:cs typeface="Arial" panose="020B0604020202020204" pitchFamily="34" charset="0"/>
              </a:rPr>
              <a:t>ı</a:t>
            </a:r>
            <a:r>
              <a:rPr lang="de-DE" sz="1800" cap="none" dirty="0" err="1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can</a:t>
            </a:r>
            <a:endParaRPr lang="de-DE" sz="18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de-DE" sz="1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  <a:hlinkClick r:id="rId4"/>
              </a:rPr>
              <a:t>ufuk.sahin-arican@bbs-verden.de</a:t>
            </a:r>
            <a:r>
              <a:rPr lang="de-DE" sz="1800" cap="none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de-DE" altLang="de-DE" sz="2400" cap="none" dirty="0">
              <a:solidFill>
                <a:srgbClr val="000000"/>
              </a:solidFill>
              <a:latin typeface="+mn-lt"/>
              <a:cs typeface="Arial" panose="020B0604020202020204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de-DE" altLang="de-DE" sz="1800" dirty="0"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0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opfen">
  <a:themeElements>
    <a:clrScheme name="Tropfen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opfen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TM04033925[[fn=Tropfen]]</Template>
  <TotalTime>0</TotalTime>
  <Words>559</Words>
  <Application>Microsoft Office PowerPoint</Application>
  <PresentationFormat>Bildschirmpräsentation (4:3)</PresentationFormat>
  <Paragraphs>196</Paragraphs>
  <Slides>23</Slides>
  <Notes>23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28" baseType="lpstr">
      <vt:lpstr>Arial</vt:lpstr>
      <vt:lpstr>Arial Rounded MT Bold</vt:lpstr>
      <vt:lpstr>Calibri</vt:lpstr>
      <vt:lpstr>Tw Cen MT</vt:lpstr>
      <vt:lpstr>Tropfen</vt:lpstr>
      <vt:lpstr>PowerPoint-Präsentation</vt:lpstr>
      <vt:lpstr>Berufliches Gymnasium Schwerpunkt Sozialpädagogik Doppelqualifizierung</vt:lpstr>
      <vt:lpstr>Berufliches Gymnasium Schwerpunkt Sozialpädagogik Doppelqualifizierung</vt:lpstr>
      <vt:lpstr>Berufliches Gymnasium Schwerpunkt Sozialpädagogik Doppelqualifizierung</vt:lpstr>
      <vt:lpstr>Berufliches Gymnasium Schwerpunkt Sozialpädagogik Doppelqualifizierung</vt:lpstr>
      <vt:lpstr>Berufliches Gymnasium Schwerpunkt Sozialpädagogik Doppelqualifizierung</vt:lpstr>
      <vt:lpstr>Berufliches Gymnasium Schwerpunkt Sozialpädagogik Doppelqualifizierung</vt:lpstr>
      <vt:lpstr>Berufliches Gymnasium Schwerpunkt Sozialpädagogik Doppelqualifizierung</vt:lpstr>
      <vt:lpstr>Berufliches Gymnasium Sozialpädagogische Assistenz</vt:lpstr>
      <vt:lpstr>Berufliches Gymnasium Doppelqualifizierung</vt:lpstr>
      <vt:lpstr>Berufliches Gymnasium Doppelqualifizierung Herausforderung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Doppelqualifizierung</vt:lpstr>
      <vt:lpstr>Berufliches Gymnasium Schwerpunkt Sozialpädagogik Doppelqualifizierung</vt:lpstr>
      <vt:lpstr>Berufliches Gymnasium Schwerpunkt Sozialpädagogik Doppelqualifizierung</vt:lpstr>
      <vt:lpstr>Berufliches Gymnasium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janssen</dc:creator>
  <cp:lastModifiedBy>Jörn Fischer</cp:lastModifiedBy>
  <cp:revision>191</cp:revision>
  <cp:lastPrinted>2023-11-15T10:17:41Z</cp:lastPrinted>
  <dcterms:created xsi:type="dcterms:W3CDTF">2005-11-15T13:37:07Z</dcterms:created>
  <dcterms:modified xsi:type="dcterms:W3CDTF">2025-11-05T15:05:57Z</dcterms:modified>
</cp:coreProperties>
</file>