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3588" cy="6858000"/>
  <p:notesSz cx="6858000" cy="9144000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>
      <p:cViewPr varScale="1">
        <p:scale>
          <a:sx n="85" d="100"/>
          <a:sy n="85" d="100"/>
        </p:scale>
        <p:origin x="-780" y="-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>
            <a:extLst>
              <a:ext uri="{FF2B5EF4-FFF2-40B4-BE49-F238E27FC236}">
                <a16:creationId xmlns:a16="http://schemas.microsoft.com/office/drawing/2014/main" id="{9421D210-904F-A877-522A-FCE0C66745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 cap="sq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50" name="Rectangle 2">
            <a:extLst>
              <a:ext uri="{FF2B5EF4-FFF2-40B4-BE49-F238E27FC236}">
                <a16:creationId xmlns:a16="http://schemas.microsoft.com/office/drawing/2014/main" id="{787E454E-CA35-D24D-4B07-F6E6BD6B2711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1937" cy="400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AA5394CF-EBA1-6E5F-5B94-770C8532B423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5200" cy="4808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altLang="en-US"/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B1C4ADF1-EBCB-89C2-8CFB-A54493461680}"/>
              </a:ext>
            </a:extLst>
          </p:cNvPr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8188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  <a:cs typeface="Lucida Sans Unicode" panose="020B0602030504020204" pitchFamily="34" charset="0"/>
              </a:defRPr>
            </a:lvl1pPr>
          </a:lstStyle>
          <a:p>
            <a:endParaRPr lang="de-DE" altLang="en-US"/>
          </a:p>
        </p:txBody>
      </p:sp>
      <p:sp>
        <p:nvSpPr>
          <p:cNvPr id="2053" name="Rectangle 5">
            <a:extLst>
              <a:ext uri="{FF2B5EF4-FFF2-40B4-BE49-F238E27FC236}">
                <a16:creationId xmlns:a16="http://schemas.microsoft.com/office/drawing/2014/main" id="{495BA377-DD96-F4D2-60BF-9BFFA933FA8C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8187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  <a:cs typeface="Lucida Sans Unicode" panose="020B0602030504020204" pitchFamily="34" charset="0"/>
              </a:defRPr>
            </a:lvl1pPr>
          </a:lstStyle>
          <a:p>
            <a:endParaRPr lang="de-DE" altLang="en-US"/>
          </a:p>
        </p:txBody>
      </p:sp>
      <p:sp>
        <p:nvSpPr>
          <p:cNvPr id="2054" name="Rectangle 6">
            <a:extLst>
              <a:ext uri="{FF2B5EF4-FFF2-40B4-BE49-F238E27FC236}">
                <a16:creationId xmlns:a16="http://schemas.microsoft.com/office/drawing/2014/main" id="{170772C9-B0BF-3E33-C43E-FB119945DC0D}"/>
              </a:ext>
            </a:extLst>
          </p:cNvPr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8188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  <a:cs typeface="Lucida Sans Unicode" panose="020B0602030504020204" pitchFamily="34" charset="0"/>
              </a:defRPr>
            </a:lvl1pPr>
          </a:lstStyle>
          <a:p>
            <a:endParaRPr lang="de-DE" altLang="en-US"/>
          </a:p>
        </p:txBody>
      </p:sp>
      <p:sp>
        <p:nvSpPr>
          <p:cNvPr id="2055" name="Rectangle 7">
            <a:extLst>
              <a:ext uri="{FF2B5EF4-FFF2-40B4-BE49-F238E27FC236}">
                <a16:creationId xmlns:a16="http://schemas.microsoft.com/office/drawing/2014/main" id="{EF928B0C-83FC-2D5B-A8D3-1865CEAE6690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8187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  <a:cs typeface="Lucida Sans Unicode" panose="020B0602030504020204" pitchFamily="34" charset="0"/>
              </a:defRPr>
            </a:lvl1pPr>
          </a:lstStyle>
          <a:p>
            <a:fld id="{09319A4C-B149-4033-B6BE-83ECE4B95836}" type="slidenum">
              <a:rPr lang="de-DE" altLang="en-US"/>
              <a:pPr/>
              <a:t>‹Nr.›</a:t>
            </a:fld>
            <a:endParaRPr lang="de-DE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3DA28F69-6BAA-B0B3-30AB-9D1E5C35452D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AA53BB0-9AFB-4638-A052-84C602C9BEA4}" type="slidenum">
              <a:rPr lang="de-DE" altLang="en-US"/>
              <a:pPr/>
              <a:t>1</a:t>
            </a:fld>
            <a:endParaRPr lang="de-DE" altLang="en-US"/>
          </a:p>
        </p:txBody>
      </p:sp>
      <p:sp>
        <p:nvSpPr>
          <p:cNvPr id="19457" name="Rectangle 1">
            <a:extLst>
              <a:ext uri="{FF2B5EF4-FFF2-40B4-BE49-F238E27FC236}">
                <a16:creationId xmlns:a16="http://schemas.microsoft.com/office/drawing/2014/main" id="{AA4CDBF5-E242-78DC-1E0D-1930B0C54198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9458" name="Rectangle 2">
            <a:extLst>
              <a:ext uri="{FF2B5EF4-FFF2-40B4-BE49-F238E27FC236}">
                <a16:creationId xmlns:a16="http://schemas.microsoft.com/office/drawing/2014/main" id="{257251CF-0526-CBEA-45A6-74420DA837DE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  <p:sp>
        <p:nvSpPr>
          <p:cNvPr id="19459" name="Text Box 3">
            <a:extLst>
              <a:ext uri="{FF2B5EF4-FFF2-40B4-BE49-F238E27FC236}">
                <a16:creationId xmlns:a16="http://schemas.microsoft.com/office/drawing/2014/main" id="{2B2B97A5-C313-21E7-69FB-F66714411F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CA8D216-660C-8470-D5A8-7FD92C380BC5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134CF7F-F3CC-4EF9-B58D-0CAD8D10260B}" type="slidenum">
              <a:rPr lang="de-DE" altLang="en-US"/>
              <a:pPr/>
              <a:t>2</a:t>
            </a:fld>
            <a:endParaRPr lang="de-DE" altLang="en-US"/>
          </a:p>
        </p:txBody>
      </p:sp>
      <p:sp>
        <p:nvSpPr>
          <p:cNvPr id="20481" name="Rectangle 1">
            <a:extLst>
              <a:ext uri="{FF2B5EF4-FFF2-40B4-BE49-F238E27FC236}">
                <a16:creationId xmlns:a16="http://schemas.microsoft.com/office/drawing/2014/main" id="{63DBB4EB-A901-919D-66BC-C6E7553BFDAF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0482" name="Rectangle 2">
            <a:extLst>
              <a:ext uri="{FF2B5EF4-FFF2-40B4-BE49-F238E27FC236}">
                <a16:creationId xmlns:a16="http://schemas.microsoft.com/office/drawing/2014/main" id="{C17AEE4B-5ED4-1EBB-9A98-A1DE42FC8DA9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  <p:sp>
        <p:nvSpPr>
          <p:cNvPr id="20483" name="Text Box 3">
            <a:extLst>
              <a:ext uri="{FF2B5EF4-FFF2-40B4-BE49-F238E27FC236}">
                <a16:creationId xmlns:a16="http://schemas.microsoft.com/office/drawing/2014/main" id="{D53F4564-3451-6BE4-73EB-9351C735D1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95A95450-6D82-B987-57F7-CE90D54A31DD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6C83BB1-2748-4C85-A024-2C482BB2C8E7}" type="slidenum">
              <a:rPr lang="de-DE" altLang="en-US"/>
              <a:pPr/>
              <a:t>3</a:t>
            </a:fld>
            <a:endParaRPr lang="de-DE" altLang="en-US"/>
          </a:p>
        </p:txBody>
      </p:sp>
      <p:sp>
        <p:nvSpPr>
          <p:cNvPr id="21505" name="Rectangle 1">
            <a:extLst>
              <a:ext uri="{FF2B5EF4-FFF2-40B4-BE49-F238E27FC236}">
                <a16:creationId xmlns:a16="http://schemas.microsoft.com/office/drawing/2014/main" id="{67D42F5D-3341-9773-1DDF-51AACE66CFEF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1506" name="Rectangle 2">
            <a:extLst>
              <a:ext uri="{FF2B5EF4-FFF2-40B4-BE49-F238E27FC236}">
                <a16:creationId xmlns:a16="http://schemas.microsoft.com/office/drawing/2014/main" id="{A43588F1-A373-777F-6949-07F6B372DDA7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  <p:sp>
        <p:nvSpPr>
          <p:cNvPr id="21507" name="Text Box 3">
            <a:extLst>
              <a:ext uri="{FF2B5EF4-FFF2-40B4-BE49-F238E27FC236}">
                <a16:creationId xmlns:a16="http://schemas.microsoft.com/office/drawing/2014/main" id="{4BDE40AC-3CB8-0B51-F207-64249E5F92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2F5318F-094C-9A03-06EC-8A82E267B803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72B604F-3282-41F2-89C2-40EFE7345853}" type="slidenum">
              <a:rPr lang="de-DE" altLang="en-US"/>
              <a:pPr/>
              <a:t>4</a:t>
            </a:fld>
            <a:endParaRPr lang="de-DE" altLang="en-US"/>
          </a:p>
        </p:txBody>
      </p:sp>
      <p:sp>
        <p:nvSpPr>
          <p:cNvPr id="22529" name="Rectangle 1">
            <a:extLst>
              <a:ext uri="{FF2B5EF4-FFF2-40B4-BE49-F238E27FC236}">
                <a16:creationId xmlns:a16="http://schemas.microsoft.com/office/drawing/2014/main" id="{7A0C2B7F-A72D-8948-DAC0-022BB86BEC66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A84B2B42-C4CE-1569-1BFF-89E0995229C3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  <p:sp>
        <p:nvSpPr>
          <p:cNvPr id="22531" name="Text Box 3">
            <a:extLst>
              <a:ext uri="{FF2B5EF4-FFF2-40B4-BE49-F238E27FC236}">
                <a16:creationId xmlns:a16="http://schemas.microsoft.com/office/drawing/2014/main" id="{942277A4-849F-B653-3868-06149C4B56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2038E21-864B-7F45-D34C-58E93517A8A5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4939BE2-8794-4C03-831D-3BC5F762DFE2}" type="slidenum">
              <a:rPr lang="de-DE" altLang="en-US"/>
              <a:pPr/>
              <a:t>5</a:t>
            </a:fld>
            <a:endParaRPr lang="de-DE" altLang="en-US"/>
          </a:p>
        </p:txBody>
      </p:sp>
      <p:sp>
        <p:nvSpPr>
          <p:cNvPr id="23553" name="Rectangle 1">
            <a:extLst>
              <a:ext uri="{FF2B5EF4-FFF2-40B4-BE49-F238E27FC236}">
                <a16:creationId xmlns:a16="http://schemas.microsoft.com/office/drawing/2014/main" id="{41CC9F44-0823-0642-989B-DD7AA5F75BDF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3554" name="Rectangle 2">
            <a:extLst>
              <a:ext uri="{FF2B5EF4-FFF2-40B4-BE49-F238E27FC236}">
                <a16:creationId xmlns:a16="http://schemas.microsoft.com/office/drawing/2014/main" id="{085A51A2-55BB-0AB0-4337-2A26EB669721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  <p:sp>
        <p:nvSpPr>
          <p:cNvPr id="23555" name="Text Box 3">
            <a:extLst>
              <a:ext uri="{FF2B5EF4-FFF2-40B4-BE49-F238E27FC236}">
                <a16:creationId xmlns:a16="http://schemas.microsoft.com/office/drawing/2014/main" id="{032F6FDA-9968-7094-857C-BFF70CF784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DB2F0115-BF0F-727F-9842-81D473B1E280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95098F4-6598-4EF3-AECE-630C38C51DBC}" type="slidenum">
              <a:rPr lang="de-DE" altLang="en-US"/>
              <a:pPr/>
              <a:t>6</a:t>
            </a:fld>
            <a:endParaRPr lang="de-DE" altLang="en-US"/>
          </a:p>
        </p:txBody>
      </p:sp>
      <p:sp>
        <p:nvSpPr>
          <p:cNvPr id="24577" name="Rectangle 1">
            <a:extLst>
              <a:ext uri="{FF2B5EF4-FFF2-40B4-BE49-F238E27FC236}">
                <a16:creationId xmlns:a16="http://schemas.microsoft.com/office/drawing/2014/main" id="{8C3CFBCD-4197-7821-8221-596847841968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4578" name="Rectangle 2">
            <a:extLst>
              <a:ext uri="{FF2B5EF4-FFF2-40B4-BE49-F238E27FC236}">
                <a16:creationId xmlns:a16="http://schemas.microsoft.com/office/drawing/2014/main" id="{A2668A60-3EC2-DD43-81B4-7FC3E82C22A4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  <p:sp>
        <p:nvSpPr>
          <p:cNvPr id="24579" name="Text Box 3">
            <a:extLst>
              <a:ext uri="{FF2B5EF4-FFF2-40B4-BE49-F238E27FC236}">
                <a16:creationId xmlns:a16="http://schemas.microsoft.com/office/drawing/2014/main" id="{161CBF51-71E2-E558-03EA-C4DA5D311D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66FC189F-E137-ACCA-7FE3-F3A55100F9AC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5FD4DFB-ECFF-4589-A564-171F5AABA1A1}" type="slidenum">
              <a:rPr lang="de-DE" altLang="en-US"/>
              <a:pPr/>
              <a:t>7</a:t>
            </a:fld>
            <a:endParaRPr lang="de-DE" altLang="en-US"/>
          </a:p>
        </p:txBody>
      </p:sp>
      <p:sp>
        <p:nvSpPr>
          <p:cNvPr id="25601" name="Rectangle 1">
            <a:extLst>
              <a:ext uri="{FF2B5EF4-FFF2-40B4-BE49-F238E27FC236}">
                <a16:creationId xmlns:a16="http://schemas.microsoft.com/office/drawing/2014/main" id="{59468C02-1ECE-0049-5C1F-8814C2DF9D97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5602" name="Rectangle 2">
            <a:extLst>
              <a:ext uri="{FF2B5EF4-FFF2-40B4-BE49-F238E27FC236}">
                <a16:creationId xmlns:a16="http://schemas.microsoft.com/office/drawing/2014/main" id="{F3B3678C-1FD9-D26B-AA45-108A160B622F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  <p:sp>
        <p:nvSpPr>
          <p:cNvPr id="25603" name="Text Box 3">
            <a:extLst>
              <a:ext uri="{FF2B5EF4-FFF2-40B4-BE49-F238E27FC236}">
                <a16:creationId xmlns:a16="http://schemas.microsoft.com/office/drawing/2014/main" id="{BF538FB4-7DBA-2BA3-5E1F-C87ED06B95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6D58ECF5-6D51-5148-E434-65E7ADDD477C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46F38BF-3582-4827-AAAE-DACD5CC1458D}" type="slidenum">
              <a:rPr lang="de-DE" altLang="en-US"/>
              <a:pPr/>
              <a:t>8</a:t>
            </a:fld>
            <a:endParaRPr lang="de-DE" altLang="en-US"/>
          </a:p>
        </p:txBody>
      </p:sp>
      <p:sp>
        <p:nvSpPr>
          <p:cNvPr id="26625" name="Rectangle 1">
            <a:extLst>
              <a:ext uri="{FF2B5EF4-FFF2-40B4-BE49-F238E27FC236}">
                <a16:creationId xmlns:a16="http://schemas.microsoft.com/office/drawing/2014/main" id="{518FA384-BE60-83A3-A4B6-07DB869BCFC6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6626" name="Rectangle 2">
            <a:extLst>
              <a:ext uri="{FF2B5EF4-FFF2-40B4-BE49-F238E27FC236}">
                <a16:creationId xmlns:a16="http://schemas.microsoft.com/office/drawing/2014/main" id="{62F479D4-A713-7808-7935-1BFE14F03C20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  <p:sp>
        <p:nvSpPr>
          <p:cNvPr id="26627" name="Text Box 3">
            <a:extLst>
              <a:ext uri="{FF2B5EF4-FFF2-40B4-BE49-F238E27FC236}">
                <a16:creationId xmlns:a16="http://schemas.microsoft.com/office/drawing/2014/main" id="{0AD3C6F5-177A-8861-0931-6C279F66DC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A65915D7-206E-DF26-F9BD-EE17650D89DD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B037911-FAE6-4C55-A6EC-3B3863A335D3}" type="slidenum">
              <a:rPr lang="de-DE" altLang="en-US"/>
              <a:pPr/>
              <a:t>9</a:t>
            </a:fld>
            <a:endParaRPr lang="de-DE" altLang="en-US"/>
          </a:p>
        </p:txBody>
      </p:sp>
      <p:sp>
        <p:nvSpPr>
          <p:cNvPr id="27649" name="Rectangle 1">
            <a:extLst>
              <a:ext uri="{FF2B5EF4-FFF2-40B4-BE49-F238E27FC236}">
                <a16:creationId xmlns:a16="http://schemas.microsoft.com/office/drawing/2014/main" id="{8C3BDFE2-C53C-F042-F746-441CF4D2E2ED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7650" name="Rectangle 2">
            <a:extLst>
              <a:ext uri="{FF2B5EF4-FFF2-40B4-BE49-F238E27FC236}">
                <a16:creationId xmlns:a16="http://schemas.microsoft.com/office/drawing/2014/main" id="{3F939B00-BC9C-2B1A-886C-DC2C67125186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  <p:sp>
        <p:nvSpPr>
          <p:cNvPr id="27651" name="Text Box 3">
            <a:extLst>
              <a:ext uri="{FF2B5EF4-FFF2-40B4-BE49-F238E27FC236}">
                <a16:creationId xmlns:a16="http://schemas.microsoft.com/office/drawing/2014/main" id="{5D92B822-4602-D470-F84B-8586E8B628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BF9BBBC7-BC9F-C4CA-AF72-FB8C1E5B23C2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5DC2D91-6D03-4DDD-A4BC-147AEBDC19D8}" type="slidenum">
              <a:rPr lang="de-DE" altLang="en-US"/>
              <a:pPr/>
              <a:t>10</a:t>
            </a:fld>
            <a:endParaRPr lang="de-DE" altLang="en-US"/>
          </a:p>
        </p:txBody>
      </p:sp>
      <p:sp>
        <p:nvSpPr>
          <p:cNvPr id="28673" name="Rectangle 1">
            <a:extLst>
              <a:ext uri="{FF2B5EF4-FFF2-40B4-BE49-F238E27FC236}">
                <a16:creationId xmlns:a16="http://schemas.microsoft.com/office/drawing/2014/main" id="{70A23CBC-9012-93E5-1A65-64778B8B314D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8674" name="Rectangle 2">
            <a:extLst>
              <a:ext uri="{FF2B5EF4-FFF2-40B4-BE49-F238E27FC236}">
                <a16:creationId xmlns:a16="http://schemas.microsoft.com/office/drawing/2014/main" id="{38AC430B-3C59-800F-B5A9-18393E09B289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  <p:sp>
        <p:nvSpPr>
          <p:cNvPr id="28675" name="Text Box 3">
            <a:extLst>
              <a:ext uri="{FF2B5EF4-FFF2-40B4-BE49-F238E27FC236}">
                <a16:creationId xmlns:a16="http://schemas.microsoft.com/office/drawing/2014/main" id="{08AB2659-6956-CFB5-38D5-9618781E97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021BB64F-3CE6-5542-5AF1-C240E2C98553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8B07E83-A3C2-423D-85CC-015F31477AC4}" type="slidenum">
              <a:rPr lang="de-DE" altLang="en-US"/>
              <a:pPr/>
              <a:t>11</a:t>
            </a:fld>
            <a:endParaRPr lang="de-DE" altLang="en-US"/>
          </a:p>
        </p:txBody>
      </p:sp>
      <p:sp>
        <p:nvSpPr>
          <p:cNvPr id="29697" name="Rectangle 1">
            <a:extLst>
              <a:ext uri="{FF2B5EF4-FFF2-40B4-BE49-F238E27FC236}">
                <a16:creationId xmlns:a16="http://schemas.microsoft.com/office/drawing/2014/main" id="{4060F19C-8B6B-7A12-2C21-A284AA472658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9698" name="Rectangle 2">
            <a:extLst>
              <a:ext uri="{FF2B5EF4-FFF2-40B4-BE49-F238E27FC236}">
                <a16:creationId xmlns:a16="http://schemas.microsoft.com/office/drawing/2014/main" id="{97869EB9-777F-DC4A-1F14-2609CFC58AA9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  <p:sp>
        <p:nvSpPr>
          <p:cNvPr id="29699" name="Text Box 3">
            <a:extLst>
              <a:ext uri="{FF2B5EF4-FFF2-40B4-BE49-F238E27FC236}">
                <a16:creationId xmlns:a16="http://schemas.microsoft.com/office/drawing/2014/main" id="{87329949-1D15-BC83-5456-94BB7CC3BD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866ACC5D-714F-F881-DEEE-6D3F026CDA37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9A49AC3-8A60-495F-88E7-B37851ED937A}" type="slidenum">
              <a:rPr lang="de-DE" altLang="en-US"/>
              <a:pPr/>
              <a:t>12</a:t>
            </a:fld>
            <a:endParaRPr lang="de-DE" altLang="en-US"/>
          </a:p>
        </p:txBody>
      </p:sp>
      <p:sp>
        <p:nvSpPr>
          <p:cNvPr id="30721" name="Rectangle 1">
            <a:extLst>
              <a:ext uri="{FF2B5EF4-FFF2-40B4-BE49-F238E27FC236}">
                <a16:creationId xmlns:a16="http://schemas.microsoft.com/office/drawing/2014/main" id="{A7A87BC6-49AB-7CB2-486D-3AE91D126F8D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2" name="Rectangle 2">
            <a:extLst>
              <a:ext uri="{FF2B5EF4-FFF2-40B4-BE49-F238E27FC236}">
                <a16:creationId xmlns:a16="http://schemas.microsoft.com/office/drawing/2014/main" id="{893EB2B9-02DB-59A8-017D-B96F467CD5E3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  <p:sp>
        <p:nvSpPr>
          <p:cNvPr id="30723" name="Text Box 3">
            <a:extLst>
              <a:ext uri="{FF2B5EF4-FFF2-40B4-BE49-F238E27FC236}">
                <a16:creationId xmlns:a16="http://schemas.microsoft.com/office/drawing/2014/main" id="{3893C854-8697-AE69-84D9-17C8EAA00F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94348DA-5FE7-55CC-9535-3349A8F39F5B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0463057-EE7A-4079-8D50-61D294BE8240}" type="slidenum">
              <a:rPr lang="de-DE" altLang="en-US"/>
              <a:pPr/>
              <a:t>13</a:t>
            </a:fld>
            <a:endParaRPr lang="de-DE" altLang="en-US"/>
          </a:p>
        </p:txBody>
      </p:sp>
      <p:sp>
        <p:nvSpPr>
          <p:cNvPr id="31745" name="Rectangle 1">
            <a:extLst>
              <a:ext uri="{FF2B5EF4-FFF2-40B4-BE49-F238E27FC236}">
                <a16:creationId xmlns:a16="http://schemas.microsoft.com/office/drawing/2014/main" id="{A4697BA6-6C6C-6A89-BE55-A33B01370249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6" name="Rectangle 2">
            <a:extLst>
              <a:ext uri="{FF2B5EF4-FFF2-40B4-BE49-F238E27FC236}">
                <a16:creationId xmlns:a16="http://schemas.microsoft.com/office/drawing/2014/main" id="{D66C9C55-A6C1-6040-87BA-A2EF076FD8D3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  <p:sp>
        <p:nvSpPr>
          <p:cNvPr id="31747" name="Text Box 3">
            <a:extLst>
              <a:ext uri="{FF2B5EF4-FFF2-40B4-BE49-F238E27FC236}">
                <a16:creationId xmlns:a16="http://schemas.microsoft.com/office/drawing/2014/main" id="{4D30A293-123C-13C0-D8AA-07B39F9CA5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69B73C2C-62DF-AD94-715D-8EC271EFA9B4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02A52CA-4C49-40A6-AE51-5D30F471D109}" type="slidenum">
              <a:rPr lang="de-DE" altLang="en-US"/>
              <a:pPr/>
              <a:t>14</a:t>
            </a:fld>
            <a:endParaRPr lang="de-DE" altLang="en-US"/>
          </a:p>
        </p:txBody>
      </p:sp>
      <p:sp>
        <p:nvSpPr>
          <p:cNvPr id="32769" name="Rectangle 1">
            <a:extLst>
              <a:ext uri="{FF2B5EF4-FFF2-40B4-BE49-F238E27FC236}">
                <a16:creationId xmlns:a16="http://schemas.microsoft.com/office/drawing/2014/main" id="{DC37DF4C-6F7C-6EAB-3386-CF67D1429169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2770" name="Rectangle 2">
            <a:extLst>
              <a:ext uri="{FF2B5EF4-FFF2-40B4-BE49-F238E27FC236}">
                <a16:creationId xmlns:a16="http://schemas.microsoft.com/office/drawing/2014/main" id="{9DCF20BC-18D1-4F9D-02BE-AD680035DA6B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  <p:sp>
        <p:nvSpPr>
          <p:cNvPr id="32771" name="Text Box 3">
            <a:extLst>
              <a:ext uri="{FF2B5EF4-FFF2-40B4-BE49-F238E27FC236}">
                <a16:creationId xmlns:a16="http://schemas.microsoft.com/office/drawing/2014/main" id="{625BF736-E2A9-DF02-3A60-95E61E7AE8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6C68046C-30F3-CAC5-2A8B-52C94DF9F2C7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DBEB217-7EDE-45EC-9F9E-F1DD73229C2E}" type="slidenum">
              <a:rPr lang="de-DE" altLang="en-US"/>
              <a:pPr/>
              <a:t>15</a:t>
            </a:fld>
            <a:endParaRPr lang="de-DE" altLang="en-US"/>
          </a:p>
        </p:txBody>
      </p:sp>
      <p:sp>
        <p:nvSpPr>
          <p:cNvPr id="33793" name="Rectangle 1">
            <a:extLst>
              <a:ext uri="{FF2B5EF4-FFF2-40B4-BE49-F238E27FC236}">
                <a16:creationId xmlns:a16="http://schemas.microsoft.com/office/drawing/2014/main" id="{7F508B3A-46CF-DB61-E1DD-B6AA04A538B2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3794" name="Rectangle 2">
            <a:extLst>
              <a:ext uri="{FF2B5EF4-FFF2-40B4-BE49-F238E27FC236}">
                <a16:creationId xmlns:a16="http://schemas.microsoft.com/office/drawing/2014/main" id="{3E816ED9-0289-4C9E-6622-CDFDE9FD747E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  <p:sp>
        <p:nvSpPr>
          <p:cNvPr id="33795" name="Text Box 3">
            <a:extLst>
              <a:ext uri="{FF2B5EF4-FFF2-40B4-BE49-F238E27FC236}">
                <a16:creationId xmlns:a16="http://schemas.microsoft.com/office/drawing/2014/main" id="{E74D5FA9-465C-2CE1-E760-9E0B5AAFAC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272CD85-692F-91E7-B48F-DF5A22F734FD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45FE4D5-DD00-48A9-841C-CE2C77B9EBA7}" type="slidenum">
              <a:rPr lang="de-DE" altLang="en-US"/>
              <a:pPr/>
              <a:t>16</a:t>
            </a:fld>
            <a:endParaRPr lang="de-DE" altLang="en-US"/>
          </a:p>
        </p:txBody>
      </p:sp>
      <p:sp>
        <p:nvSpPr>
          <p:cNvPr id="34817" name="Rectangle 1">
            <a:extLst>
              <a:ext uri="{FF2B5EF4-FFF2-40B4-BE49-F238E27FC236}">
                <a16:creationId xmlns:a16="http://schemas.microsoft.com/office/drawing/2014/main" id="{310B3805-B5BD-5173-0F0A-CEE52F69F89B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4818" name="Rectangle 2">
            <a:extLst>
              <a:ext uri="{FF2B5EF4-FFF2-40B4-BE49-F238E27FC236}">
                <a16:creationId xmlns:a16="http://schemas.microsoft.com/office/drawing/2014/main" id="{B8CB5DA4-44C8-4CDA-F760-FAE25E0BA43B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  <p:sp>
        <p:nvSpPr>
          <p:cNvPr id="34819" name="Text Box 3">
            <a:extLst>
              <a:ext uri="{FF2B5EF4-FFF2-40B4-BE49-F238E27FC236}">
                <a16:creationId xmlns:a16="http://schemas.microsoft.com/office/drawing/2014/main" id="{DE974547-5F71-35D8-0380-E508084B69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6A9C37-D648-FBE8-188C-F7E8ABB24B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5588" cy="2387600"/>
          </a:xfrm>
        </p:spPr>
        <p:txBody>
          <a:bodyPr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98D002-47B8-566A-9FC7-DE5D86D413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558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FFBCD7-619B-15D7-4789-88E7D146533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en-US"/>
              <a:t>08.11.22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AD0A3A-3CCC-910F-B563-23CFFD624C2D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F921E54-7736-4B57-BF5A-2437CC50C9E4}" type="slidenum">
              <a:rPr lang="de-DE" altLang="en-US"/>
              <a:pPr/>
              <a:t>‹Nr.›</a:t>
            </a:fld>
            <a:endParaRPr lang="de-DE" altLang="en-US"/>
          </a:p>
        </p:txBody>
      </p:sp>
    </p:spTree>
    <p:extLst>
      <p:ext uri="{BB962C8B-B14F-4D97-AF65-F5344CB8AC3E}">
        <p14:creationId xmlns:p14="http://schemas.microsoft.com/office/powerpoint/2010/main" val="2743064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446EBA-BF17-91A8-7EA3-B6E1ADD13C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C12A6E-6B68-1F0F-EFDE-D92864026B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3EB74A-396C-FD48-0855-A35EC23E6B0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en-US"/>
              <a:t>08.11.22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1B1096-69F1-EDEC-1ECE-770A05809BB9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49F6397-DD73-4F1D-97CB-DB87F6747ED0}" type="slidenum">
              <a:rPr lang="de-DE" altLang="en-US"/>
              <a:pPr/>
              <a:t>‹Nr.›</a:t>
            </a:fld>
            <a:endParaRPr lang="de-DE" altLang="en-US"/>
          </a:p>
        </p:txBody>
      </p:sp>
    </p:spTree>
    <p:extLst>
      <p:ext uri="{BB962C8B-B14F-4D97-AF65-F5344CB8AC3E}">
        <p14:creationId xmlns:p14="http://schemas.microsoft.com/office/powerpoint/2010/main" val="1982347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41E7BE-1AFA-09A5-18B4-23EF117C0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7188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893FEF-9FF8-F298-E8A9-0AF69B7350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7188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BA6B6F-D6B3-4CD2-A737-CD2172C392C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en-US"/>
              <a:t>08.11.22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39772F-FFE4-2E7D-6908-2D87694C0C4B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69CAB92-02CB-460E-8B9C-AB42F2A6B954}" type="slidenum">
              <a:rPr lang="de-DE" altLang="en-US"/>
              <a:pPr/>
              <a:t>‹Nr.›</a:t>
            </a:fld>
            <a:endParaRPr lang="de-DE" altLang="en-US"/>
          </a:p>
        </p:txBody>
      </p:sp>
    </p:spTree>
    <p:extLst>
      <p:ext uri="{BB962C8B-B14F-4D97-AF65-F5344CB8AC3E}">
        <p14:creationId xmlns:p14="http://schemas.microsoft.com/office/powerpoint/2010/main" val="3853098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BA4D97-E248-A715-1267-29B3890C81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C07024-01B3-FDC1-CCF8-772E8295CB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4963"/>
            <a:ext cx="5408613" cy="45227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26996B-7B1E-0C91-E276-12260FAF3F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0613" y="1604963"/>
            <a:ext cx="5408612" cy="45227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EE9DAD-3FD2-FFD8-BC11-5D05344BFF1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en-US"/>
              <a:t>08.11.22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7B6551-AC40-2846-DB10-CB2B2971E96C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6E9C838-D103-49AF-83EA-F5307DCBEFB4}" type="slidenum">
              <a:rPr lang="de-DE" altLang="en-US"/>
              <a:pPr/>
              <a:t>‹Nr.›</a:t>
            </a:fld>
            <a:endParaRPr lang="de-DE" altLang="en-US"/>
          </a:p>
        </p:txBody>
      </p:sp>
    </p:spTree>
    <p:extLst>
      <p:ext uri="{BB962C8B-B14F-4D97-AF65-F5344CB8AC3E}">
        <p14:creationId xmlns:p14="http://schemas.microsoft.com/office/powerpoint/2010/main" val="1178421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0A1E6-1AC4-CF01-561F-3B6DC7468E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7187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F19236-54B3-9DE5-2A14-3C70CB08DC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482D95-6AC3-652E-0971-2E9C21CDB8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A0F44D2-ED58-C3D5-76C2-0A51AD45F5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3788" y="1681163"/>
            <a:ext cx="51831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E0BBDA5-BD65-C4A6-6C56-ACC375378E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3788" y="2505075"/>
            <a:ext cx="51831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A444A7-8C42-AB87-F24F-5674787F315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en-US"/>
              <a:t>08.11.22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9FAD1F4F-7EC7-C430-15F4-7C0E3883B6B5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B3F892C-0AC4-41DE-A138-4D16E1128429}" type="slidenum">
              <a:rPr lang="de-DE" altLang="en-US"/>
              <a:pPr/>
              <a:t>‹Nr.›</a:t>
            </a:fld>
            <a:endParaRPr lang="de-DE" altLang="en-US"/>
          </a:p>
        </p:txBody>
      </p:sp>
    </p:spTree>
    <p:extLst>
      <p:ext uri="{BB962C8B-B14F-4D97-AF65-F5344CB8AC3E}">
        <p14:creationId xmlns:p14="http://schemas.microsoft.com/office/powerpoint/2010/main" val="16997404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EBB7BB-7F06-D5EB-E5D9-D3BE9FEFD0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2CC2D0E-EB9E-654C-A57B-492B31C3354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en-US"/>
              <a:t>08.11.22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7529B9-D122-25C9-489C-81EEA5617F59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A94D97E-05F1-482D-8064-BB74BE70CB5E}" type="slidenum">
              <a:rPr lang="de-DE" altLang="en-US"/>
              <a:pPr/>
              <a:t>‹Nr.›</a:t>
            </a:fld>
            <a:endParaRPr lang="de-DE" altLang="en-US"/>
          </a:p>
        </p:txBody>
      </p:sp>
    </p:spTree>
    <p:extLst>
      <p:ext uri="{BB962C8B-B14F-4D97-AF65-F5344CB8AC3E}">
        <p14:creationId xmlns:p14="http://schemas.microsoft.com/office/powerpoint/2010/main" val="2790297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3AE45C-58D8-97F9-BD8E-27BD8B6C2B0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en-US"/>
              <a:t>08.11.22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64CC2EB-979B-AA03-7631-54BE637719F9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FF3C5EF-697D-4200-8596-94B0E7DCF2E3}" type="slidenum">
              <a:rPr lang="de-DE" altLang="en-US"/>
              <a:pPr/>
              <a:t>‹Nr.›</a:t>
            </a:fld>
            <a:endParaRPr lang="de-DE" altLang="en-US"/>
          </a:p>
        </p:txBody>
      </p:sp>
    </p:spTree>
    <p:extLst>
      <p:ext uri="{BB962C8B-B14F-4D97-AF65-F5344CB8AC3E}">
        <p14:creationId xmlns:p14="http://schemas.microsoft.com/office/powerpoint/2010/main" val="3800526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A3CAEA-A04A-0848-769C-BE04DF1479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EFAEE7-63DC-E420-21F4-470D424F96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3787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800AB2-EBD4-0D40-90B3-5FA821CADB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CE41F1-7552-F3E4-B232-15F29AA6CB3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en-US"/>
              <a:t>08.11.22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33C5F-2AA5-5204-3BAD-E80D281B805D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2EA2047-C3C4-418E-ACD6-D2A402937503}" type="slidenum">
              <a:rPr lang="de-DE" altLang="en-US"/>
              <a:pPr/>
              <a:t>‹Nr.›</a:t>
            </a:fld>
            <a:endParaRPr lang="de-DE" altLang="en-US"/>
          </a:p>
        </p:txBody>
      </p:sp>
    </p:spTree>
    <p:extLst>
      <p:ext uri="{BB962C8B-B14F-4D97-AF65-F5344CB8AC3E}">
        <p14:creationId xmlns:p14="http://schemas.microsoft.com/office/powerpoint/2010/main" val="571992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808502-BD4B-7651-511C-864BDF4C2B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CFE5EA9-3FAE-E514-3638-C404A58911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3787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4A1BCD-D3EB-EBEE-7AC0-C282913D85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DC2462-379B-7BD3-E4DC-A9152B0991F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en-US"/>
              <a:t>08.11.22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037E23-8C72-02D9-6EC9-8EC116D24647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9E36B7F-4352-4C19-B7F7-89848AC6A935}" type="slidenum">
              <a:rPr lang="de-DE" altLang="en-US"/>
              <a:pPr/>
              <a:t>‹Nr.›</a:t>
            </a:fld>
            <a:endParaRPr lang="de-DE" altLang="en-US"/>
          </a:p>
        </p:txBody>
      </p:sp>
    </p:spTree>
    <p:extLst>
      <p:ext uri="{BB962C8B-B14F-4D97-AF65-F5344CB8AC3E}">
        <p14:creationId xmlns:p14="http://schemas.microsoft.com/office/powerpoint/2010/main" val="949939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489621-E9CA-AD6B-C37B-37A4BC54B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930002-7E1B-914F-DE61-F202E326AE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3F4B5A-C9D6-C303-07CE-3A21E23CB15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en-US"/>
              <a:t>08.11.22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F2B318-172B-94BA-76DA-49044B2FAF0C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F21890C-15B9-40C5-9059-9A37D22D26D5}" type="slidenum">
              <a:rPr lang="de-DE" altLang="en-US"/>
              <a:pPr/>
              <a:t>‹Nr.›</a:t>
            </a:fld>
            <a:endParaRPr lang="de-DE" altLang="en-US"/>
          </a:p>
        </p:txBody>
      </p:sp>
    </p:spTree>
    <p:extLst>
      <p:ext uri="{BB962C8B-B14F-4D97-AF65-F5344CB8AC3E}">
        <p14:creationId xmlns:p14="http://schemas.microsoft.com/office/powerpoint/2010/main" val="4116487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3908B62-B426-5F2D-A07E-6BE722BA34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7613" y="1122363"/>
            <a:ext cx="2741612" cy="50053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80215B-BB80-260C-27C2-37213BD7B2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1122363"/>
            <a:ext cx="8075613" cy="500538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87A918-AF16-D9F1-2FCA-57EB9DBDC77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en-US"/>
              <a:t>08.11.22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B06CA8-D17D-DEB7-DAAC-59DC83FFE2C7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4D5035C-BA5C-4930-8AFF-1E5EF30A742A}" type="slidenum">
              <a:rPr lang="de-DE" altLang="en-US"/>
              <a:pPr/>
              <a:t>‹Nr.›</a:t>
            </a:fld>
            <a:endParaRPr lang="de-DE" altLang="en-US"/>
          </a:p>
        </p:txBody>
      </p:sp>
    </p:spTree>
    <p:extLst>
      <p:ext uri="{BB962C8B-B14F-4D97-AF65-F5344CB8AC3E}">
        <p14:creationId xmlns:p14="http://schemas.microsoft.com/office/powerpoint/2010/main" val="625422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26C1A-7423-80AC-78C9-7943F2DA1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3"/>
            <a:ext cx="9140825" cy="23844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21C108C-95C2-39F4-88BD-AAEB87F400F4}"/>
              </a:ext>
            </a:extLst>
          </p:cNvPr>
          <p:cNvSpPr>
            <a:spLocks noGrp="1"/>
          </p:cNvSpPr>
          <p:nvPr>
            <p:ph type="dt" idx="10"/>
          </p:nvPr>
        </p:nvSpPr>
        <p:spPr>
          <a:xfrm>
            <a:off x="838200" y="6356350"/>
            <a:ext cx="2740025" cy="361950"/>
          </a:xfrm>
        </p:spPr>
        <p:txBody>
          <a:bodyPr/>
          <a:lstStyle>
            <a:lvl1pPr>
              <a:defRPr/>
            </a:lvl1pPr>
          </a:lstStyle>
          <a:p>
            <a:r>
              <a:rPr lang="de-DE" altLang="en-US"/>
              <a:t>08.11.22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65FC96-D6AD-AF4B-00D4-90E196F661B5}"/>
              </a:ext>
            </a:extLst>
          </p:cNvPr>
          <p:cNvSpPr>
            <a:spLocks noGrp="1"/>
          </p:cNvSpPr>
          <p:nvPr>
            <p:ph type="sldNum" idx="11"/>
          </p:nvPr>
        </p:nvSpPr>
        <p:spPr>
          <a:xfrm>
            <a:off x="8610600" y="6356350"/>
            <a:ext cx="2740025" cy="361950"/>
          </a:xfrm>
        </p:spPr>
        <p:txBody>
          <a:bodyPr/>
          <a:lstStyle>
            <a:lvl1pPr>
              <a:defRPr/>
            </a:lvl1pPr>
          </a:lstStyle>
          <a:p>
            <a:fld id="{6FFF8CC7-0729-42AD-B92D-D20B25436EE2}" type="slidenum">
              <a:rPr lang="de-DE" altLang="en-US"/>
              <a:pPr/>
              <a:t>‹Nr.›</a:t>
            </a:fld>
            <a:endParaRPr lang="de-DE" altLang="en-US"/>
          </a:p>
        </p:txBody>
      </p:sp>
    </p:spTree>
    <p:extLst>
      <p:ext uri="{BB962C8B-B14F-4D97-AF65-F5344CB8AC3E}">
        <p14:creationId xmlns:p14="http://schemas.microsoft.com/office/powerpoint/2010/main" val="2814122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>
            <a:extLst>
              <a:ext uri="{FF2B5EF4-FFF2-40B4-BE49-F238E27FC236}">
                <a16:creationId xmlns:a16="http://schemas.microsoft.com/office/drawing/2014/main" id="{C4E52BF2-E411-747C-4DFA-92FE40CCA2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524000" y="1122363"/>
            <a:ext cx="9140825" cy="238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Klicken Sie, um das Format des Titeltextes zu bearbeiten</a:t>
            </a:r>
          </a:p>
        </p:txBody>
      </p:sp>
      <p:sp>
        <p:nvSpPr>
          <p:cNvPr id="1026" name="Rectangle 2">
            <a:extLst>
              <a:ext uri="{FF2B5EF4-FFF2-40B4-BE49-F238E27FC236}">
                <a16:creationId xmlns:a16="http://schemas.microsoft.com/office/drawing/2014/main" id="{F7B78046-18BE-77C7-4A24-4EF852533FC1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838200" y="6356350"/>
            <a:ext cx="27400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r>
              <a:rPr lang="de-DE" altLang="en-US"/>
              <a:t>08.11.22</a:t>
            </a:r>
          </a:p>
        </p:txBody>
      </p:sp>
      <p:sp>
        <p:nvSpPr>
          <p:cNvPr id="1027" name="Text Box 3">
            <a:extLst>
              <a:ext uri="{FF2B5EF4-FFF2-40B4-BE49-F238E27FC236}">
                <a16:creationId xmlns:a16="http://schemas.microsoft.com/office/drawing/2014/main" id="{99D683A1-70AD-368F-3BE2-26031CA8CB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03C7F1C3-1FE6-0F47-D983-8623EB775931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8610600" y="6356350"/>
            <a:ext cx="27400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F9DFD019-4FCF-4E7D-9E30-B9EC70FA3571}" type="slidenum">
              <a:rPr lang="de-DE" altLang="en-US"/>
              <a:pPr/>
              <a:t>‹Nr.›</a:t>
            </a:fld>
            <a:endParaRPr lang="de-DE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81FC719E-5FF6-BD9C-73C0-D984C1C78D3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4963"/>
            <a:ext cx="10969625" cy="4522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08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Klicken Sie, um die Formate des Gliederungstextes zu bearbeiten</a:t>
            </a:r>
          </a:p>
          <a:p>
            <a:pPr lvl="1"/>
            <a:r>
              <a:rPr lang="en-GB" altLang="en-US"/>
              <a:t>Zweite Gliederungsebene</a:t>
            </a:r>
          </a:p>
          <a:p>
            <a:pPr lvl="2"/>
            <a:r>
              <a:rPr lang="en-GB" altLang="en-US"/>
              <a:t>Dritte Gliederungsebene</a:t>
            </a:r>
          </a:p>
          <a:p>
            <a:pPr lvl="3"/>
            <a:r>
              <a:rPr lang="en-GB" altLang="en-US"/>
              <a:t>Vierte Gliederungsebene</a:t>
            </a:r>
          </a:p>
          <a:p>
            <a:pPr lvl="4"/>
            <a:r>
              <a:rPr lang="en-GB" altLang="en-US"/>
              <a:t>Fünfte Gliederungsebene</a:t>
            </a:r>
          </a:p>
          <a:p>
            <a:pPr lvl="4"/>
            <a:r>
              <a:rPr lang="en-GB" altLang="en-US"/>
              <a:t>Sechste Gliederungsebene</a:t>
            </a:r>
          </a:p>
          <a:p>
            <a:pPr lvl="4"/>
            <a:r>
              <a:rPr lang="en-GB" altLang="en-US"/>
              <a:t>Siebente Gliederungsebene</a:t>
            </a:r>
          </a:p>
          <a:p>
            <a:pPr lvl="4"/>
            <a:r>
              <a:rPr lang="en-GB" altLang="en-US"/>
              <a:t>Achte Gliederungsebene</a:t>
            </a:r>
          </a:p>
          <a:p>
            <a:pPr lvl="4"/>
            <a:r>
              <a:rPr lang="en-GB" altLang="en-US"/>
              <a:t>Neunte Gliederungsebene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/>
  <p:txStyles>
    <p:titleStyle>
      <a:lvl1pPr algn="l" defTabSz="449263" rtl="0" fontAlgn="base" hangingPunct="0">
        <a:lnSpc>
          <a:spcPct val="9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fontAlgn="base" hangingPunct="0">
        <a:lnSpc>
          <a:spcPct val="9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2pPr>
      <a:lvl3pPr marL="1143000" indent="-228600" algn="l" defTabSz="449263" rtl="0" fontAlgn="base" hangingPunct="0">
        <a:lnSpc>
          <a:spcPct val="9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3pPr>
      <a:lvl4pPr marL="1600200" indent="-228600" algn="l" defTabSz="449263" rtl="0" fontAlgn="base" hangingPunct="0">
        <a:lnSpc>
          <a:spcPct val="9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4pPr>
      <a:lvl5pPr marL="2057400" indent="-228600" algn="l" defTabSz="449263" rtl="0" fontAlgn="base" hangingPunct="0">
        <a:lnSpc>
          <a:spcPct val="9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5pPr>
      <a:lvl6pPr marL="2514600" indent="-228600" algn="l" defTabSz="449263" rtl="0" fontAlgn="base" hangingPunct="0">
        <a:lnSpc>
          <a:spcPct val="9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6pPr>
      <a:lvl7pPr marL="2971800" indent="-228600" algn="l" defTabSz="449263" rtl="0" fontAlgn="base" hangingPunct="0">
        <a:lnSpc>
          <a:spcPct val="9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7pPr>
      <a:lvl8pPr marL="3429000" indent="-228600" algn="l" defTabSz="449263" rtl="0" fontAlgn="base" hangingPunct="0">
        <a:lnSpc>
          <a:spcPct val="9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8pPr>
      <a:lvl9pPr marL="3886200" indent="-228600" algn="l" defTabSz="449263" rtl="0" fontAlgn="base" hangingPunct="0">
        <a:lnSpc>
          <a:spcPct val="9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fontAlgn="base" hangingPunct="0">
        <a:lnSpc>
          <a:spcPct val="92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2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fontAlgn="base" hangingPunct="0">
        <a:lnSpc>
          <a:spcPct val="92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fontAlgn="base" hangingPunct="0">
        <a:lnSpc>
          <a:spcPct val="92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fontAlgn="base" hangingPunct="0">
        <a:lnSpc>
          <a:spcPct val="9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>
            <a:extLst>
              <a:ext uri="{FF2B5EF4-FFF2-40B4-BE49-F238E27FC236}">
                <a16:creationId xmlns:a16="http://schemas.microsoft.com/office/drawing/2014/main" id="{64C3567F-B71D-FE5A-D017-1FACAD64AF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173038"/>
            <a:ext cx="698500" cy="55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4" name="Line 2">
            <a:extLst>
              <a:ext uri="{FF2B5EF4-FFF2-40B4-BE49-F238E27FC236}">
                <a16:creationId xmlns:a16="http://schemas.microsoft.com/office/drawing/2014/main" id="{B2E08CC6-E530-3F37-EEFA-54D0A5B5504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14300" y="871538"/>
            <a:ext cx="11909425" cy="31750"/>
          </a:xfrm>
          <a:prstGeom prst="line">
            <a:avLst/>
          </a:prstGeom>
          <a:noFill/>
          <a:ln w="57240" cap="flat">
            <a:solidFill>
              <a:srgbClr val="3D90C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972E72CE-9C38-2BDF-966E-0CD8ECB6BD3B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617788" y="504825"/>
            <a:ext cx="3451225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Berufliches Gymnasium Gesundheit und Soziales</a:t>
            </a:r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C041852E-4ED0-C1D9-0420-5FAE6CA4B883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900113" y="504825"/>
            <a:ext cx="1657350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BBS V Braunschweig</a:t>
            </a:r>
          </a:p>
        </p:txBody>
      </p:sp>
      <p:sp>
        <p:nvSpPr>
          <p:cNvPr id="3077" name="Rectangle 5">
            <a:extLst>
              <a:ext uri="{FF2B5EF4-FFF2-40B4-BE49-F238E27FC236}">
                <a16:creationId xmlns:a16="http://schemas.microsoft.com/office/drawing/2014/main" id="{368B9F0A-F615-F919-86AB-D670C85C52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2000" y="922338"/>
            <a:ext cx="8126413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400" b="1">
                <a:cs typeface="Calibri" panose="020F0502020204030204" pitchFamily="34" charset="0"/>
              </a:rPr>
              <a:t>Kooperation unterschiedlicher Partner </a:t>
            </a:r>
          </a:p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400" b="1">
                <a:cs typeface="Calibri" panose="020F0502020204030204" pitchFamily="34" charset="0"/>
              </a:rPr>
              <a:t>in der sozialen Arbeit </a:t>
            </a:r>
            <a:r>
              <a:rPr lang="de-DE" altLang="en-US" sz="3200" b="1">
                <a:cs typeface="Calibri" panose="020F0502020204030204" pitchFamily="34" charset="0"/>
              </a:rPr>
              <a:t> </a:t>
            </a:r>
          </a:p>
        </p:txBody>
      </p:sp>
      <p:sp>
        <p:nvSpPr>
          <p:cNvPr id="3078" name="Rectangle 6">
            <a:extLst>
              <a:ext uri="{FF2B5EF4-FFF2-40B4-BE49-F238E27FC236}">
                <a16:creationId xmlns:a16="http://schemas.microsoft.com/office/drawing/2014/main" id="{9F0A3309-9E47-51EE-B9CB-6B9E4BBE92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625" y="2087563"/>
            <a:ext cx="8126413" cy="2039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3200">
                <a:latin typeface="Calibri" panose="020F0502020204030204" pitchFamily="34" charset="0"/>
              </a:rPr>
              <a:t>Kooperation ist eine </a:t>
            </a:r>
            <a:r>
              <a:rPr lang="de-DE" altLang="en-US" sz="3200" b="1">
                <a:latin typeface="Calibri" panose="020F0502020204030204" pitchFamily="34" charset="0"/>
              </a:rPr>
              <a:t>wechselseitig vereinbarte und aktive Form der Zusammenarbeit von Einrichtungen, Organisationen und Gruppen in der sozialen Arbeit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>
            <a:extLst>
              <a:ext uri="{FF2B5EF4-FFF2-40B4-BE49-F238E27FC236}">
                <a16:creationId xmlns:a16="http://schemas.microsoft.com/office/drawing/2014/main" id="{E6F41B37-D37A-6B9F-9C7F-AEB8AF09F5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173038"/>
            <a:ext cx="698500" cy="55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098" name="Line 2">
            <a:extLst>
              <a:ext uri="{FF2B5EF4-FFF2-40B4-BE49-F238E27FC236}">
                <a16:creationId xmlns:a16="http://schemas.microsoft.com/office/drawing/2014/main" id="{10D25DA5-CA55-FE82-B27D-F3B95C42CBB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14300" y="871538"/>
            <a:ext cx="11909425" cy="31750"/>
          </a:xfrm>
          <a:prstGeom prst="line">
            <a:avLst/>
          </a:prstGeom>
          <a:noFill/>
          <a:ln w="57240" cap="flat">
            <a:solidFill>
              <a:srgbClr val="3D90C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68917CA6-C25D-1A66-495A-4EF7477A8073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617788" y="504825"/>
            <a:ext cx="3451225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Berufliches Gymnasium Gesundheit und Soziales</a:t>
            </a:r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FCF5675F-3BD9-E35F-439B-5F9D0F8BDC15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900113" y="504825"/>
            <a:ext cx="1657350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BBS V Braunschweig</a:t>
            </a: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5A9BD0FC-87F9-CB51-7FC7-0AF50E466C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2000" y="922338"/>
            <a:ext cx="8126413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400" b="1">
                <a:cs typeface="Calibri" panose="020F0502020204030204" pitchFamily="34" charset="0"/>
              </a:rPr>
              <a:t>Kooperation unterschiedlicher Partner </a:t>
            </a:r>
          </a:p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400" b="1">
                <a:cs typeface="Calibri" panose="020F0502020204030204" pitchFamily="34" charset="0"/>
              </a:rPr>
              <a:t>in der sozialen Arbeit </a:t>
            </a:r>
            <a:r>
              <a:rPr lang="de-DE" altLang="en-US" sz="3200" b="1">
                <a:cs typeface="Calibri" panose="020F0502020204030204" pitchFamily="34" charset="0"/>
              </a:rPr>
              <a:t> </a:t>
            </a:r>
          </a:p>
        </p:txBody>
      </p:sp>
      <p:sp>
        <p:nvSpPr>
          <p:cNvPr id="4102" name="Rectangle 6">
            <a:extLst>
              <a:ext uri="{FF2B5EF4-FFF2-40B4-BE49-F238E27FC236}">
                <a16:creationId xmlns:a16="http://schemas.microsoft.com/office/drawing/2014/main" id="{D34370A9-13B9-D007-3470-A734E1CE3D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625" y="2087563"/>
            <a:ext cx="8126413" cy="1004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000">
                <a:latin typeface="Calibri" panose="020F0502020204030204" pitchFamily="34" charset="0"/>
              </a:rPr>
              <a:t>Kooperation ist eine </a:t>
            </a:r>
            <a:r>
              <a:rPr lang="de-DE" altLang="en-US" sz="2000" b="1">
                <a:latin typeface="Calibri" panose="020F0502020204030204" pitchFamily="34" charset="0"/>
              </a:rPr>
              <a:t>wechselseitig vereinbarte und aktive Form der Zusammenarbeit von Einrichtungen, Organisationen und Gruppen in der sozialen Arbeit </a:t>
            </a:r>
          </a:p>
        </p:txBody>
      </p:sp>
      <p:sp>
        <p:nvSpPr>
          <p:cNvPr id="4103" name="Rectangle 7">
            <a:extLst>
              <a:ext uri="{FF2B5EF4-FFF2-40B4-BE49-F238E27FC236}">
                <a16:creationId xmlns:a16="http://schemas.microsoft.com/office/drawing/2014/main" id="{ECFC2564-F22D-4286-0E35-2FE98BD00E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9975" y="3168650"/>
            <a:ext cx="5894388" cy="3138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000" b="1">
                <a:latin typeface="Calibri" panose="020F0502020204030204" pitchFamily="34" charset="0"/>
              </a:rPr>
              <a:t>HIER:</a:t>
            </a: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endParaRPr lang="de-DE" altLang="en-US" sz="2000" b="1">
              <a:latin typeface="Calibri" panose="020F0502020204030204" pitchFamily="34" charset="0"/>
            </a:endParaRPr>
          </a:p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4000" b="1">
                <a:solidFill>
                  <a:srgbClr val="FF0000"/>
                </a:solidFill>
                <a:latin typeface="Calibri" panose="020F0502020204030204" pitchFamily="34" charset="0"/>
              </a:rPr>
              <a:t>Kooperation zwischen </a:t>
            </a:r>
          </a:p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4000" b="1">
                <a:solidFill>
                  <a:srgbClr val="FF0000"/>
                </a:solidFill>
                <a:latin typeface="Calibri" panose="020F0502020204030204" pitchFamily="34" charset="0"/>
              </a:rPr>
              <a:t>Projektteam Bgym PX 12 </a:t>
            </a:r>
          </a:p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4000" b="1">
                <a:solidFill>
                  <a:srgbClr val="FF0000"/>
                </a:solidFill>
                <a:latin typeface="Calibri" panose="020F0502020204030204" pitchFamily="34" charset="0"/>
              </a:rPr>
              <a:t>und </a:t>
            </a:r>
          </a:p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4000" b="1">
                <a:solidFill>
                  <a:srgbClr val="FF0000"/>
                </a:solidFill>
                <a:latin typeface="Calibri" panose="020F0502020204030204" pitchFamily="34" charset="0"/>
              </a:rPr>
              <a:t>Kindertageseinrichtung</a:t>
            </a:r>
            <a:r>
              <a:rPr lang="de-DE" altLang="en-US" sz="4000" b="1">
                <a:latin typeface="Calibri" panose="020F0502020204030204" pitchFamily="34" charset="0"/>
              </a:rP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>
            <a:extLst>
              <a:ext uri="{FF2B5EF4-FFF2-40B4-BE49-F238E27FC236}">
                <a16:creationId xmlns:a16="http://schemas.microsoft.com/office/drawing/2014/main" id="{A49F0FA3-7C8B-C01E-B08E-60F4CCBEE7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173038"/>
            <a:ext cx="698500" cy="55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2" name="Line 2">
            <a:extLst>
              <a:ext uri="{FF2B5EF4-FFF2-40B4-BE49-F238E27FC236}">
                <a16:creationId xmlns:a16="http://schemas.microsoft.com/office/drawing/2014/main" id="{19DF5380-D44F-73AC-6EEB-89AF276ACA7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14300" y="871538"/>
            <a:ext cx="11909425" cy="31750"/>
          </a:xfrm>
          <a:prstGeom prst="line">
            <a:avLst/>
          </a:prstGeom>
          <a:noFill/>
          <a:ln w="57240" cap="flat">
            <a:solidFill>
              <a:srgbClr val="3D90C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84D254E8-1665-1733-E7FB-B208275243FD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617788" y="504825"/>
            <a:ext cx="3451225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Berufliches Gymnasium Gesundheit und Soziales</a:t>
            </a:r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CA40C278-BE36-4A3F-9F99-19F12F159D62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900113" y="504825"/>
            <a:ext cx="1657350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BBS V Braunschweig</a:t>
            </a:r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CB5EF28A-8BFC-C6DE-E3F6-A76DA97D2B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2000" y="922338"/>
            <a:ext cx="8126413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400" b="1">
                <a:cs typeface="Calibri" panose="020F0502020204030204" pitchFamily="34" charset="0"/>
              </a:rPr>
              <a:t>Kooperation unterschiedlicher Partner </a:t>
            </a:r>
          </a:p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400" b="1">
                <a:cs typeface="Calibri" panose="020F0502020204030204" pitchFamily="34" charset="0"/>
              </a:rPr>
              <a:t>in der sozialen Arbeit </a:t>
            </a:r>
            <a:r>
              <a:rPr lang="de-DE" altLang="en-US" sz="3200" b="1">
                <a:cs typeface="Calibri" panose="020F0502020204030204" pitchFamily="34" charset="0"/>
              </a:rPr>
              <a:t> </a:t>
            </a:r>
          </a:p>
        </p:txBody>
      </p:sp>
      <p:sp>
        <p:nvSpPr>
          <p:cNvPr id="5126" name="Rectangle 6">
            <a:extLst>
              <a:ext uri="{FF2B5EF4-FFF2-40B4-BE49-F238E27FC236}">
                <a16:creationId xmlns:a16="http://schemas.microsoft.com/office/drawing/2014/main" id="{6F9BB27D-F4CF-3F0A-0F1D-DB765E74DF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625" y="2087563"/>
            <a:ext cx="8126413" cy="1004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000">
                <a:latin typeface="Calibri" panose="020F0502020204030204" pitchFamily="34" charset="0"/>
              </a:rPr>
              <a:t>Kooperation ist eine </a:t>
            </a:r>
            <a:r>
              <a:rPr lang="de-DE" altLang="en-US" sz="2000" b="1">
                <a:latin typeface="Calibri" panose="020F0502020204030204" pitchFamily="34" charset="0"/>
              </a:rPr>
              <a:t>wechselseitig vereinbarte und aktive Form der Zusammenarbeit von Einrichtungen, Organisationen und Gruppen in der sozialen Arbeit </a:t>
            </a:r>
          </a:p>
        </p:txBody>
      </p:sp>
      <p:sp>
        <p:nvSpPr>
          <p:cNvPr id="5127" name="Rectangle 7">
            <a:extLst>
              <a:ext uri="{FF2B5EF4-FFF2-40B4-BE49-F238E27FC236}">
                <a16:creationId xmlns:a16="http://schemas.microsoft.com/office/drawing/2014/main" id="{CDAD105E-C204-3A6F-460A-F68A405368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9975" y="3168650"/>
            <a:ext cx="5894388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endParaRPr lang="de-DE" altLang="en-US" sz="1200" b="1">
              <a:latin typeface="Calibri" panose="020F0502020204030204" pitchFamily="34" charset="0"/>
            </a:endParaRP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endParaRPr lang="de-DE" altLang="en-US" sz="2000" b="1">
              <a:latin typeface="Calibri" panose="020F0502020204030204" pitchFamily="34" charset="0"/>
            </a:endParaRPr>
          </a:p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4000" b="1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5128" name="Text Box 8">
            <a:extLst>
              <a:ext uri="{FF2B5EF4-FFF2-40B4-BE49-F238E27FC236}">
                <a16:creationId xmlns:a16="http://schemas.microsoft.com/office/drawing/2014/main" id="{2BACAF69-B4F8-9323-7E34-9BE796717C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2025" y="3681413"/>
            <a:ext cx="8567738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215900" indent="-215900"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SzPct val="45000"/>
              <a:buFont typeface="Wingdings" panose="05000000000000000000" pitchFamily="2" charset="2"/>
              <a:buChar char=""/>
            </a:pPr>
            <a:r>
              <a:rPr lang="de-DE" altLang="en-US" sz="2200">
                <a:cs typeface="Arial" panose="020B0604020202020204" pitchFamily="34" charset="0"/>
              </a:rPr>
              <a:t>Transparenz der fachlichen und personellen Möglichkeiten, aber auch Grenzen des Handelns</a:t>
            </a:r>
          </a:p>
          <a:p>
            <a:pPr>
              <a:buClrTx/>
              <a:buSzTx/>
              <a:buFontTx/>
              <a:buNone/>
            </a:pPr>
            <a:endParaRPr lang="de-DE" altLang="en-US" sz="1000"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>
            <a:extLst>
              <a:ext uri="{FF2B5EF4-FFF2-40B4-BE49-F238E27FC236}">
                <a16:creationId xmlns:a16="http://schemas.microsoft.com/office/drawing/2014/main" id="{D8C66A22-2BE8-E561-1A15-95FC8170F5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173038"/>
            <a:ext cx="698500" cy="55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6" name="Line 2">
            <a:extLst>
              <a:ext uri="{FF2B5EF4-FFF2-40B4-BE49-F238E27FC236}">
                <a16:creationId xmlns:a16="http://schemas.microsoft.com/office/drawing/2014/main" id="{E900DF57-6D5B-F2B0-30F1-683BC97002E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14300" y="871538"/>
            <a:ext cx="11909425" cy="31750"/>
          </a:xfrm>
          <a:prstGeom prst="line">
            <a:avLst/>
          </a:prstGeom>
          <a:noFill/>
          <a:ln w="57240" cap="flat">
            <a:solidFill>
              <a:srgbClr val="3D90C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91EF6094-5F8A-833E-C264-9B58C6CC5D16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617788" y="504825"/>
            <a:ext cx="3451225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Berufliches Gymnasium Gesundheit und Soziales</a:t>
            </a:r>
          </a:p>
        </p:txBody>
      </p:sp>
      <p:sp>
        <p:nvSpPr>
          <p:cNvPr id="6148" name="Rectangle 4">
            <a:extLst>
              <a:ext uri="{FF2B5EF4-FFF2-40B4-BE49-F238E27FC236}">
                <a16:creationId xmlns:a16="http://schemas.microsoft.com/office/drawing/2014/main" id="{7AA6CC78-0148-6F9B-E541-5BB741B74AFC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900113" y="504825"/>
            <a:ext cx="1657350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BBS V Braunschweig</a:t>
            </a:r>
          </a:p>
        </p:txBody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0368304E-B2A5-D58E-2DB4-8E2435BAD3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2000" y="922338"/>
            <a:ext cx="8126413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400" b="1">
                <a:cs typeface="Calibri" panose="020F0502020204030204" pitchFamily="34" charset="0"/>
              </a:rPr>
              <a:t>Kooperation unterschiedlicher Partner </a:t>
            </a:r>
          </a:p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400" b="1">
                <a:cs typeface="Calibri" panose="020F0502020204030204" pitchFamily="34" charset="0"/>
              </a:rPr>
              <a:t>in der sozialen Arbeit </a:t>
            </a:r>
            <a:r>
              <a:rPr lang="de-DE" altLang="en-US" sz="3200" b="1">
                <a:cs typeface="Calibri" panose="020F0502020204030204" pitchFamily="34" charset="0"/>
              </a:rPr>
              <a:t> </a:t>
            </a:r>
          </a:p>
        </p:txBody>
      </p:sp>
      <p:sp>
        <p:nvSpPr>
          <p:cNvPr id="6150" name="Rectangle 6">
            <a:extLst>
              <a:ext uri="{FF2B5EF4-FFF2-40B4-BE49-F238E27FC236}">
                <a16:creationId xmlns:a16="http://schemas.microsoft.com/office/drawing/2014/main" id="{A24CB437-32B8-B42E-5E42-1F3E61B6CA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625" y="2087563"/>
            <a:ext cx="8126413" cy="1004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000">
                <a:latin typeface="Calibri" panose="020F0502020204030204" pitchFamily="34" charset="0"/>
              </a:rPr>
              <a:t>Kooperation ist eine </a:t>
            </a:r>
            <a:r>
              <a:rPr lang="de-DE" altLang="en-US" sz="2000" b="1">
                <a:latin typeface="Calibri" panose="020F0502020204030204" pitchFamily="34" charset="0"/>
              </a:rPr>
              <a:t>wechselseitig vereinbarte und aktive Form der Zusammenarbeit von Einrichtungen, Organisationen und Gruppen in der sozialen Arbeit </a:t>
            </a:r>
          </a:p>
        </p:txBody>
      </p:sp>
      <p:sp>
        <p:nvSpPr>
          <p:cNvPr id="6151" name="Rectangle 7">
            <a:extLst>
              <a:ext uri="{FF2B5EF4-FFF2-40B4-BE49-F238E27FC236}">
                <a16:creationId xmlns:a16="http://schemas.microsoft.com/office/drawing/2014/main" id="{EBCF4142-01C4-948E-E04C-BDF5356FBC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9975" y="3168650"/>
            <a:ext cx="5894388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endParaRPr lang="de-DE" altLang="en-US" sz="1200" b="1">
              <a:latin typeface="Calibri" panose="020F0502020204030204" pitchFamily="34" charset="0"/>
            </a:endParaRP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endParaRPr lang="de-DE" altLang="en-US" sz="2000" b="1">
              <a:latin typeface="Calibri" panose="020F0502020204030204" pitchFamily="34" charset="0"/>
            </a:endParaRPr>
          </a:p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4000" b="1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6152" name="Text Box 8">
            <a:extLst>
              <a:ext uri="{FF2B5EF4-FFF2-40B4-BE49-F238E27FC236}">
                <a16:creationId xmlns:a16="http://schemas.microsoft.com/office/drawing/2014/main" id="{5B06CCE1-966D-833D-E0B6-7E4A7CDE77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9363" y="3298825"/>
            <a:ext cx="8567737" cy="161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215900" indent="-215900"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SzPct val="45000"/>
              <a:buFont typeface="Wingdings" panose="05000000000000000000" pitchFamily="2" charset="2"/>
              <a:buChar char=""/>
            </a:pPr>
            <a:r>
              <a:rPr lang="de-DE" altLang="en-US" sz="1600">
                <a:cs typeface="Arial" panose="020B0604020202020204" pitchFamily="34" charset="0"/>
              </a:rPr>
              <a:t>Transparenz der handlungsfeldbzogenen Arbeitsansätze, der fachlichen Möglichkeiten, aber auch Grenzen des Handelns</a:t>
            </a:r>
          </a:p>
          <a:p>
            <a:pPr>
              <a:buClrTx/>
              <a:buSzTx/>
              <a:buFontTx/>
              <a:buNone/>
            </a:pPr>
            <a:r>
              <a:rPr lang="de-DE" altLang="en-US" sz="2200">
                <a:latin typeface="SymbolMT" charset="0"/>
                <a:cs typeface="SymbolMT" charset="0"/>
              </a:rPr>
              <a:t>• </a:t>
            </a:r>
            <a:r>
              <a:rPr lang="de-DE" altLang="en-US" sz="2200">
                <a:cs typeface="Arial" panose="020B0604020202020204" pitchFamily="34" charset="0"/>
              </a:rPr>
              <a:t>Bereitschaft zur Kooperation (einschließlich zur Durchführung gemeinsamer Projekte zur gemeinsamen Nutzung der personellen, sächlichen und räumlichen Ressourcen)</a:t>
            </a:r>
          </a:p>
          <a:p>
            <a:pPr>
              <a:buClrTx/>
              <a:buSzTx/>
              <a:buFontTx/>
              <a:buNone/>
            </a:pPr>
            <a:endParaRPr lang="de-DE" altLang="en-US" sz="1000"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>
            <a:extLst>
              <a:ext uri="{FF2B5EF4-FFF2-40B4-BE49-F238E27FC236}">
                <a16:creationId xmlns:a16="http://schemas.microsoft.com/office/drawing/2014/main" id="{E835AEB7-C210-0BE6-453C-4D53479EC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173038"/>
            <a:ext cx="698500" cy="55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0" name="Line 2">
            <a:extLst>
              <a:ext uri="{FF2B5EF4-FFF2-40B4-BE49-F238E27FC236}">
                <a16:creationId xmlns:a16="http://schemas.microsoft.com/office/drawing/2014/main" id="{D1D909CF-C826-2FE3-C423-06EF9D9A439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14300" y="871538"/>
            <a:ext cx="11909425" cy="31750"/>
          </a:xfrm>
          <a:prstGeom prst="line">
            <a:avLst/>
          </a:prstGeom>
          <a:noFill/>
          <a:ln w="57240" cap="flat">
            <a:solidFill>
              <a:srgbClr val="3D90C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A58A85E5-40B9-B53A-B6D2-54E6E393FC85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617788" y="504825"/>
            <a:ext cx="3451225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Berufliches Gymnasium Gesundheit und Soziales</a:t>
            </a:r>
          </a:p>
        </p:txBody>
      </p:sp>
      <p:sp>
        <p:nvSpPr>
          <p:cNvPr id="7172" name="Rectangle 4">
            <a:extLst>
              <a:ext uri="{FF2B5EF4-FFF2-40B4-BE49-F238E27FC236}">
                <a16:creationId xmlns:a16="http://schemas.microsoft.com/office/drawing/2014/main" id="{B50BDFD6-A711-8F56-FB51-E9E5582AE142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900113" y="504825"/>
            <a:ext cx="1657350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BBS V Braunschweig</a:t>
            </a:r>
          </a:p>
        </p:txBody>
      </p:sp>
      <p:sp>
        <p:nvSpPr>
          <p:cNvPr id="7173" name="Rectangle 5">
            <a:extLst>
              <a:ext uri="{FF2B5EF4-FFF2-40B4-BE49-F238E27FC236}">
                <a16:creationId xmlns:a16="http://schemas.microsoft.com/office/drawing/2014/main" id="{084220A6-784C-6DEE-82E0-2912A02DEF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2000" y="922338"/>
            <a:ext cx="8126413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400" b="1">
                <a:cs typeface="Calibri" panose="020F0502020204030204" pitchFamily="34" charset="0"/>
              </a:rPr>
              <a:t>Kooperation unterschiedlicher Partner </a:t>
            </a:r>
          </a:p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400" b="1">
                <a:cs typeface="Calibri" panose="020F0502020204030204" pitchFamily="34" charset="0"/>
              </a:rPr>
              <a:t>in der sozialen Arbeit </a:t>
            </a:r>
            <a:r>
              <a:rPr lang="de-DE" altLang="en-US" sz="3200" b="1">
                <a:cs typeface="Calibri" panose="020F0502020204030204" pitchFamily="34" charset="0"/>
              </a:rPr>
              <a:t> </a:t>
            </a:r>
          </a:p>
        </p:txBody>
      </p:sp>
      <p:sp>
        <p:nvSpPr>
          <p:cNvPr id="7174" name="Rectangle 6">
            <a:extLst>
              <a:ext uri="{FF2B5EF4-FFF2-40B4-BE49-F238E27FC236}">
                <a16:creationId xmlns:a16="http://schemas.microsoft.com/office/drawing/2014/main" id="{44BA2D76-59CA-3EC3-46CE-02FEBDC2BB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625" y="2087563"/>
            <a:ext cx="8126413" cy="1004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000">
                <a:latin typeface="Calibri" panose="020F0502020204030204" pitchFamily="34" charset="0"/>
              </a:rPr>
              <a:t>Kooperation ist eine </a:t>
            </a:r>
            <a:r>
              <a:rPr lang="de-DE" altLang="en-US" sz="2000" b="1">
                <a:latin typeface="Calibri" panose="020F0502020204030204" pitchFamily="34" charset="0"/>
              </a:rPr>
              <a:t>wechselseitig vereinbarte und aktive Form der Zusammenarbeit von Einrichtungen, Organisationen und Gruppen in der sozialen Arbeit </a:t>
            </a:r>
          </a:p>
        </p:txBody>
      </p:sp>
      <p:sp>
        <p:nvSpPr>
          <p:cNvPr id="7175" name="Rectangle 7">
            <a:extLst>
              <a:ext uri="{FF2B5EF4-FFF2-40B4-BE49-F238E27FC236}">
                <a16:creationId xmlns:a16="http://schemas.microsoft.com/office/drawing/2014/main" id="{A9037081-781D-2DDA-CB58-DB98407A3D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9975" y="3168650"/>
            <a:ext cx="5894388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endParaRPr lang="de-DE" altLang="en-US" sz="1200" b="1">
              <a:latin typeface="Calibri" panose="020F0502020204030204" pitchFamily="34" charset="0"/>
            </a:endParaRP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endParaRPr lang="de-DE" altLang="en-US" sz="2000" b="1">
              <a:latin typeface="Calibri" panose="020F0502020204030204" pitchFamily="34" charset="0"/>
            </a:endParaRPr>
          </a:p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4000" b="1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7176" name="Text Box 8">
            <a:extLst>
              <a:ext uri="{FF2B5EF4-FFF2-40B4-BE49-F238E27FC236}">
                <a16:creationId xmlns:a16="http://schemas.microsoft.com/office/drawing/2014/main" id="{A8AFEA1D-9C20-C369-D36A-6A07343422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9363" y="3298825"/>
            <a:ext cx="8567737" cy="184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215900" indent="-215900"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SzPct val="45000"/>
              <a:buFont typeface="Wingdings" panose="05000000000000000000" pitchFamily="2" charset="2"/>
              <a:buChar char=""/>
            </a:pPr>
            <a:r>
              <a:rPr lang="de-DE" altLang="en-US" sz="1600">
                <a:cs typeface="Arial" panose="020B0604020202020204" pitchFamily="34" charset="0"/>
              </a:rPr>
              <a:t>Transparenz der handlungsfeldbzogenen Arbeitsansätze, der fachlichen Möglichkeiten, aber auch Grenzen des Handelns</a:t>
            </a:r>
          </a:p>
          <a:p>
            <a:pPr>
              <a:buClrTx/>
              <a:buSzTx/>
              <a:buFontTx/>
              <a:buNone/>
            </a:pPr>
            <a:r>
              <a:rPr lang="de-DE" altLang="en-US" sz="2200">
                <a:latin typeface="SymbolMT" charset="0"/>
                <a:cs typeface="SymbolMT" charset="0"/>
              </a:rPr>
              <a:t>•</a:t>
            </a:r>
            <a:r>
              <a:rPr lang="de-DE" altLang="en-US" sz="1600">
                <a:latin typeface="SymbolMT" charset="0"/>
                <a:cs typeface="SymbolMT" charset="0"/>
              </a:rPr>
              <a:t> </a:t>
            </a:r>
            <a:r>
              <a:rPr lang="de-DE" altLang="en-US" sz="1600">
                <a:cs typeface="Arial" panose="020B0604020202020204" pitchFamily="34" charset="0"/>
              </a:rPr>
              <a:t>Bereitschaft zur Kooperation (einschließlich zur Durchführung gemeinsamer Projekte zur gemeinsamen Nutzung der personellen, sächlichen und räumlichen Ressourcen)</a:t>
            </a:r>
          </a:p>
          <a:p>
            <a:pPr>
              <a:buClrTx/>
              <a:buSzTx/>
              <a:buFontTx/>
              <a:buNone/>
            </a:pPr>
            <a:r>
              <a:rPr lang="de-DE" altLang="en-US" sz="1100">
                <a:latin typeface="SymbolMT" charset="0"/>
                <a:cs typeface="SymbolMT" charset="0"/>
              </a:rPr>
              <a:t>•</a:t>
            </a:r>
            <a:r>
              <a:rPr lang="de-DE" altLang="en-US" sz="2200">
                <a:latin typeface="SymbolMT" charset="0"/>
                <a:cs typeface="SymbolMT" charset="0"/>
              </a:rPr>
              <a:t> </a:t>
            </a:r>
            <a:r>
              <a:rPr lang="de-DE" altLang="en-US" sz="2200">
                <a:cs typeface="Arial" panose="020B0604020202020204" pitchFamily="34" charset="0"/>
              </a:rPr>
              <a:t>Anerkennung von Expertenstatus aller Beteiligten, gegenseitiges Vertrauen, Kollegialität</a:t>
            </a:r>
          </a:p>
          <a:p>
            <a:pPr>
              <a:buClrTx/>
              <a:buSzTx/>
              <a:buFontTx/>
              <a:buNone/>
            </a:pPr>
            <a:endParaRPr lang="de-DE" altLang="en-US" sz="1000"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>
            <a:extLst>
              <a:ext uri="{FF2B5EF4-FFF2-40B4-BE49-F238E27FC236}">
                <a16:creationId xmlns:a16="http://schemas.microsoft.com/office/drawing/2014/main" id="{DA6C2623-9350-862E-6FA5-97CE474230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173038"/>
            <a:ext cx="698500" cy="55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4" name="Line 2">
            <a:extLst>
              <a:ext uri="{FF2B5EF4-FFF2-40B4-BE49-F238E27FC236}">
                <a16:creationId xmlns:a16="http://schemas.microsoft.com/office/drawing/2014/main" id="{651F3F30-3EC3-A4C0-D6EC-B9F6505B79F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14300" y="871538"/>
            <a:ext cx="11909425" cy="31750"/>
          </a:xfrm>
          <a:prstGeom prst="line">
            <a:avLst/>
          </a:prstGeom>
          <a:noFill/>
          <a:ln w="57240" cap="flat">
            <a:solidFill>
              <a:srgbClr val="3D90C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052EA3B5-AA07-947A-6032-CF3726CDD4E4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617788" y="504825"/>
            <a:ext cx="3451225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Berufliches Gymnasium Gesundheit und Soziales</a:t>
            </a:r>
          </a:p>
        </p:txBody>
      </p:sp>
      <p:sp>
        <p:nvSpPr>
          <p:cNvPr id="8196" name="Rectangle 4">
            <a:extLst>
              <a:ext uri="{FF2B5EF4-FFF2-40B4-BE49-F238E27FC236}">
                <a16:creationId xmlns:a16="http://schemas.microsoft.com/office/drawing/2014/main" id="{C1949018-F2C7-9CEA-7155-5B1D5A48CB25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900113" y="504825"/>
            <a:ext cx="1657350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BBS V Braunschweig</a:t>
            </a:r>
          </a:p>
        </p:txBody>
      </p:sp>
      <p:sp>
        <p:nvSpPr>
          <p:cNvPr id="8197" name="Rectangle 5">
            <a:extLst>
              <a:ext uri="{FF2B5EF4-FFF2-40B4-BE49-F238E27FC236}">
                <a16:creationId xmlns:a16="http://schemas.microsoft.com/office/drawing/2014/main" id="{AFAEA943-48DD-A8D4-348D-782DBB43A9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2000" y="922338"/>
            <a:ext cx="8126413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400" b="1">
                <a:cs typeface="Calibri" panose="020F0502020204030204" pitchFamily="34" charset="0"/>
              </a:rPr>
              <a:t>Kooperation unterschiedlicher Partner </a:t>
            </a:r>
          </a:p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400" b="1">
                <a:cs typeface="Calibri" panose="020F0502020204030204" pitchFamily="34" charset="0"/>
              </a:rPr>
              <a:t>in der sozialen Arbeit </a:t>
            </a:r>
            <a:r>
              <a:rPr lang="de-DE" altLang="en-US" sz="3200" b="1">
                <a:cs typeface="Calibri" panose="020F0502020204030204" pitchFamily="34" charset="0"/>
              </a:rPr>
              <a:t> </a:t>
            </a:r>
          </a:p>
        </p:txBody>
      </p:sp>
      <p:sp>
        <p:nvSpPr>
          <p:cNvPr id="8198" name="Rectangle 6">
            <a:extLst>
              <a:ext uri="{FF2B5EF4-FFF2-40B4-BE49-F238E27FC236}">
                <a16:creationId xmlns:a16="http://schemas.microsoft.com/office/drawing/2014/main" id="{5554DA72-85E6-B93A-24A7-C7E5847DE0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625" y="2087563"/>
            <a:ext cx="8126413" cy="1004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000">
                <a:latin typeface="Calibri" panose="020F0502020204030204" pitchFamily="34" charset="0"/>
              </a:rPr>
              <a:t>Kooperation ist eine </a:t>
            </a:r>
            <a:r>
              <a:rPr lang="de-DE" altLang="en-US" sz="2000" b="1">
                <a:latin typeface="Calibri" panose="020F0502020204030204" pitchFamily="34" charset="0"/>
              </a:rPr>
              <a:t>wechselseitig vereinbarte und aktive Form der Zusammenarbeit von Einrichtungen, Organisationen und Gruppen in der sozialen Arbeit </a:t>
            </a:r>
          </a:p>
        </p:txBody>
      </p:sp>
      <p:sp>
        <p:nvSpPr>
          <p:cNvPr id="8199" name="Rectangle 7">
            <a:extLst>
              <a:ext uri="{FF2B5EF4-FFF2-40B4-BE49-F238E27FC236}">
                <a16:creationId xmlns:a16="http://schemas.microsoft.com/office/drawing/2014/main" id="{1C81AF35-8E7E-2397-4A88-9E38AD7C14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9975" y="3168650"/>
            <a:ext cx="5894388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endParaRPr lang="de-DE" altLang="en-US" sz="1200" b="1">
              <a:latin typeface="Calibri" panose="020F0502020204030204" pitchFamily="34" charset="0"/>
            </a:endParaRP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endParaRPr lang="de-DE" altLang="en-US" sz="2000" b="1">
              <a:latin typeface="Calibri" panose="020F0502020204030204" pitchFamily="34" charset="0"/>
            </a:endParaRPr>
          </a:p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4000" b="1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8200" name="Text Box 8">
            <a:extLst>
              <a:ext uri="{FF2B5EF4-FFF2-40B4-BE49-F238E27FC236}">
                <a16:creationId xmlns:a16="http://schemas.microsoft.com/office/drawing/2014/main" id="{A3E4BADC-BAF8-A703-9AC1-27620C1B51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9363" y="3298825"/>
            <a:ext cx="8567737" cy="175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215900" indent="-215900"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SzPct val="45000"/>
              <a:buFont typeface="Wingdings" panose="05000000000000000000" pitchFamily="2" charset="2"/>
              <a:buChar char=""/>
            </a:pPr>
            <a:r>
              <a:rPr lang="de-DE" altLang="en-US" sz="1600">
                <a:cs typeface="Arial" panose="020B0604020202020204" pitchFamily="34" charset="0"/>
              </a:rPr>
              <a:t>Transparenz der handlungsfeldbzogenen Arbeitsansätze, der fachlichen Möglichkeiten, aber auch Grenzen des Handelns</a:t>
            </a:r>
          </a:p>
          <a:p>
            <a:pPr>
              <a:buClrTx/>
              <a:buSzTx/>
              <a:buFontTx/>
              <a:buNone/>
            </a:pPr>
            <a:r>
              <a:rPr lang="de-DE" altLang="en-US" sz="2200">
                <a:latin typeface="SymbolMT" charset="0"/>
                <a:cs typeface="SymbolMT" charset="0"/>
              </a:rPr>
              <a:t>•</a:t>
            </a:r>
            <a:r>
              <a:rPr lang="de-DE" altLang="en-US" sz="1600">
                <a:latin typeface="SymbolMT" charset="0"/>
                <a:cs typeface="SymbolMT" charset="0"/>
              </a:rPr>
              <a:t> </a:t>
            </a:r>
            <a:r>
              <a:rPr lang="de-DE" altLang="en-US" sz="1600">
                <a:cs typeface="Arial" panose="020B0604020202020204" pitchFamily="34" charset="0"/>
              </a:rPr>
              <a:t>Bereitschaft zur Kooperation (einschließlich zur Durchführung gemeinsamer Projekte zur gemeinsamen Nutzung der personellen, sächlichen und räumlichen Ressourcen)</a:t>
            </a:r>
          </a:p>
          <a:p>
            <a:pPr>
              <a:buClrTx/>
              <a:buSzTx/>
              <a:buFontTx/>
              <a:buNone/>
            </a:pPr>
            <a:r>
              <a:rPr lang="de-DE" altLang="en-US" sz="1100">
                <a:latin typeface="SymbolMT" charset="0"/>
                <a:cs typeface="SymbolMT" charset="0"/>
              </a:rPr>
              <a:t>•</a:t>
            </a:r>
            <a:r>
              <a:rPr lang="de-DE" altLang="en-US" sz="1600">
                <a:latin typeface="SymbolMT" charset="0"/>
                <a:cs typeface="SymbolMT" charset="0"/>
              </a:rPr>
              <a:t> </a:t>
            </a:r>
            <a:r>
              <a:rPr lang="de-DE" altLang="en-US" sz="1600">
                <a:cs typeface="Arial" panose="020B0604020202020204" pitchFamily="34" charset="0"/>
              </a:rPr>
              <a:t>Anerkennung von Expertenstatus aller Beteiligten, gegenseitiges Vertrauen, Kollegialität</a:t>
            </a:r>
          </a:p>
          <a:p>
            <a:pPr>
              <a:buClrTx/>
              <a:buSzTx/>
              <a:buFontTx/>
              <a:buNone/>
            </a:pPr>
            <a:r>
              <a:rPr lang="de-DE" altLang="en-US" sz="2200">
                <a:latin typeface="SymbolMT" charset="0"/>
                <a:cs typeface="SymbolMT" charset="0"/>
              </a:rPr>
              <a:t>• </a:t>
            </a:r>
            <a:r>
              <a:rPr lang="de-DE" altLang="en-US" sz="2200">
                <a:cs typeface="Arial" panose="020B0604020202020204" pitchFamily="34" charset="0"/>
              </a:rPr>
              <a:t>fachlichen Austausch</a:t>
            </a:r>
          </a:p>
          <a:p>
            <a:pPr>
              <a:buClrTx/>
              <a:buSzTx/>
              <a:buFontTx/>
              <a:buNone/>
            </a:pPr>
            <a:endParaRPr lang="de-DE" altLang="en-US" sz="1000"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>
            <a:extLst>
              <a:ext uri="{FF2B5EF4-FFF2-40B4-BE49-F238E27FC236}">
                <a16:creationId xmlns:a16="http://schemas.microsoft.com/office/drawing/2014/main" id="{0C136EE0-5ABA-66B6-A2ED-50742FBD18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173038"/>
            <a:ext cx="698500" cy="55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18" name="Line 2">
            <a:extLst>
              <a:ext uri="{FF2B5EF4-FFF2-40B4-BE49-F238E27FC236}">
                <a16:creationId xmlns:a16="http://schemas.microsoft.com/office/drawing/2014/main" id="{07E7A163-65C7-F66C-C978-49D5D20DFBE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14300" y="871538"/>
            <a:ext cx="11909425" cy="31750"/>
          </a:xfrm>
          <a:prstGeom prst="line">
            <a:avLst/>
          </a:prstGeom>
          <a:noFill/>
          <a:ln w="57240" cap="flat">
            <a:solidFill>
              <a:srgbClr val="3D90C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7155C681-8DB4-95C4-F425-10E8228167D2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617788" y="504825"/>
            <a:ext cx="3451225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Berufliches Gymnasium Gesundheit und Soziales</a:t>
            </a:r>
          </a:p>
        </p:txBody>
      </p:sp>
      <p:sp>
        <p:nvSpPr>
          <p:cNvPr id="9220" name="Rectangle 4">
            <a:extLst>
              <a:ext uri="{FF2B5EF4-FFF2-40B4-BE49-F238E27FC236}">
                <a16:creationId xmlns:a16="http://schemas.microsoft.com/office/drawing/2014/main" id="{22ED877F-05CB-25E8-578A-AB2B67DE7FC8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900113" y="504825"/>
            <a:ext cx="1657350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BBS V Braunschweig</a:t>
            </a:r>
          </a:p>
        </p:txBody>
      </p:sp>
      <p:sp>
        <p:nvSpPr>
          <p:cNvPr id="9221" name="Rectangle 5">
            <a:extLst>
              <a:ext uri="{FF2B5EF4-FFF2-40B4-BE49-F238E27FC236}">
                <a16:creationId xmlns:a16="http://schemas.microsoft.com/office/drawing/2014/main" id="{C2FE7975-0AE7-2661-F8AB-9B45C232EB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2000" y="922338"/>
            <a:ext cx="8126413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400" b="1">
                <a:cs typeface="Calibri" panose="020F0502020204030204" pitchFamily="34" charset="0"/>
              </a:rPr>
              <a:t>Kooperation unterschiedlicher Partner </a:t>
            </a:r>
          </a:p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400" b="1">
                <a:cs typeface="Calibri" panose="020F0502020204030204" pitchFamily="34" charset="0"/>
              </a:rPr>
              <a:t>in der sozialen Arbeit </a:t>
            </a:r>
            <a:r>
              <a:rPr lang="de-DE" altLang="en-US" sz="3200" b="1">
                <a:cs typeface="Calibri" panose="020F0502020204030204" pitchFamily="34" charset="0"/>
              </a:rPr>
              <a:t> </a:t>
            </a:r>
          </a:p>
        </p:txBody>
      </p:sp>
      <p:sp>
        <p:nvSpPr>
          <p:cNvPr id="9222" name="Rectangle 6">
            <a:extLst>
              <a:ext uri="{FF2B5EF4-FFF2-40B4-BE49-F238E27FC236}">
                <a16:creationId xmlns:a16="http://schemas.microsoft.com/office/drawing/2014/main" id="{7F68A5CD-9D74-D966-8B63-7D3F3FB53F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625" y="2087563"/>
            <a:ext cx="8126413" cy="1004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000">
                <a:latin typeface="Calibri" panose="020F0502020204030204" pitchFamily="34" charset="0"/>
              </a:rPr>
              <a:t>Kooperation ist eine </a:t>
            </a:r>
            <a:r>
              <a:rPr lang="de-DE" altLang="en-US" sz="2000" b="1">
                <a:latin typeface="Calibri" panose="020F0502020204030204" pitchFamily="34" charset="0"/>
              </a:rPr>
              <a:t>wechselseitig vereinbarte und aktive Form der Zusammenarbeit von Einrichtungen, Organisationen und Gruppen in der sozialen Arbeit </a:t>
            </a:r>
          </a:p>
        </p:txBody>
      </p:sp>
      <p:sp>
        <p:nvSpPr>
          <p:cNvPr id="9223" name="Rectangle 7">
            <a:extLst>
              <a:ext uri="{FF2B5EF4-FFF2-40B4-BE49-F238E27FC236}">
                <a16:creationId xmlns:a16="http://schemas.microsoft.com/office/drawing/2014/main" id="{2895C5EA-E65A-58CD-B531-6F68F6439C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9975" y="3168650"/>
            <a:ext cx="5894388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endParaRPr lang="de-DE" altLang="en-US" sz="1200" b="1">
              <a:latin typeface="Calibri" panose="020F0502020204030204" pitchFamily="34" charset="0"/>
            </a:endParaRP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endParaRPr lang="de-DE" altLang="en-US" sz="2000" b="1">
              <a:latin typeface="Calibri" panose="020F0502020204030204" pitchFamily="34" charset="0"/>
            </a:endParaRPr>
          </a:p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4000" b="1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9224" name="Text Box 8">
            <a:extLst>
              <a:ext uri="{FF2B5EF4-FFF2-40B4-BE49-F238E27FC236}">
                <a16:creationId xmlns:a16="http://schemas.microsoft.com/office/drawing/2014/main" id="{48F29453-A184-B26A-56BC-0A85F06CD6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9363" y="3298825"/>
            <a:ext cx="8567737" cy="2389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215900" indent="-215900"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SzPct val="45000"/>
              <a:buFont typeface="Wingdings" panose="05000000000000000000" pitchFamily="2" charset="2"/>
              <a:buChar char=""/>
            </a:pPr>
            <a:r>
              <a:rPr lang="de-DE" altLang="en-US" sz="1600">
                <a:cs typeface="Arial" panose="020B0604020202020204" pitchFamily="34" charset="0"/>
              </a:rPr>
              <a:t>Transparenz der handlungsfeldbzogenen Arbeitsansätze, der fachlichen Möglichkeiten, aber auch Grenzen des Handelns</a:t>
            </a:r>
          </a:p>
          <a:p>
            <a:pPr>
              <a:buClrTx/>
              <a:buSzTx/>
              <a:buFontTx/>
              <a:buNone/>
            </a:pPr>
            <a:r>
              <a:rPr lang="de-DE" altLang="en-US" sz="2200">
                <a:latin typeface="SymbolMT" charset="0"/>
                <a:cs typeface="SymbolMT" charset="0"/>
              </a:rPr>
              <a:t>•</a:t>
            </a:r>
            <a:r>
              <a:rPr lang="de-DE" altLang="en-US" sz="1600">
                <a:latin typeface="SymbolMT" charset="0"/>
                <a:cs typeface="SymbolMT" charset="0"/>
              </a:rPr>
              <a:t> </a:t>
            </a:r>
            <a:r>
              <a:rPr lang="de-DE" altLang="en-US" sz="1600">
                <a:cs typeface="Arial" panose="020B0604020202020204" pitchFamily="34" charset="0"/>
              </a:rPr>
              <a:t>Bereitschaft zur Kooperation (einschließlich zur Durchführung gemeinsamer Projekte zur gemeinsamen Nutzung der personellen, sächlichen und räumlichen Ressourcen)</a:t>
            </a:r>
          </a:p>
          <a:p>
            <a:pPr>
              <a:buClrTx/>
              <a:buSzTx/>
              <a:buFontTx/>
              <a:buNone/>
            </a:pPr>
            <a:r>
              <a:rPr lang="de-DE" altLang="en-US" sz="1100">
                <a:latin typeface="SymbolMT" charset="0"/>
                <a:cs typeface="SymbolMT" charset="0"/>
              </a:rPr>
              <a:t>•</a:t>
            </a:r>
            <a:r>
              <a:rPr lang="de-DE" altLang="en-US" sz="1600">
                <a:latin typeface="SymbolMT" charset="0"/>
                <a:cs typeface="SymbolMT" charset="0"/>
              </a:rPr>
              <a:t> </a:t>
            </a:r>
            <a:r>
              <a:rPr lang="de-DE" altLang="en-US" sz="1600">
                <a:cs typeface="Arial" panose="020B0604020202020204" pitchFamily="34" charset="0"/>
              </a:rPr>
              <a:t>Anerkennung von Expertenstatus aller Beteiligten, gegenseitiges Vertrauen, Kollegialität</a:t>
            </a:r>
          </a:p>
          <a:p>
            <a:pPr>
              <a:buClrTx/>
              <a:buSzTx/>
              <a:buFontTx/>
              <a:buNone/>
            </a:pPr>
            <a:r>
              <a:rPr lang="de-DE" altLang="en-US" sz="2200">
                <a:latin typeface="SymbolMT" charset="0"/>
                <a:cs typeface="SymbolMT" charset="0"/>
              </a:rPr>
              <a:t>•</a:t>
            </a:r>
            <a:r>
              <a:rPr lang="de-DE" altLang="en-US" sz="1600">
                <a:latin typeface="SymbolMT" charset="0"/>
                <a:cs typeface="SymbolMT" charset="0"/>
              </a:rPr>
              <a:t> </a:t>
            </a:r>
            <a:r>
              <a:rPr lang="de-DE" altLang="en-US" sz="1600">
                <a:cs typeface="Arial" panose="020B0604020202020204" pitchFamily="34" charset="0"/>
              </a:rPr>
              <a:t>fachlichen Austausch</a:t>
            </a:r>
          </a:p>
          <a:p>
            <a:pPr>
              <a:buClrTx/>
              <a:buSzTx/>
              <a:buFontTx/>
              <a:buNone/>
            </a:pPr>
            <a:r>
              <a:rPr lang="de-DE" altLang="en-US" sz="2200">
                <a:latin typeface="SymbolMT" charset="0"/>
                <a:cs typeface="SymbolMT" charset="0"/>
              </a:rPr>
              <a:t>• </a:t>
            </a:r>
            <a:r>
              <a:rPr lang="de-DE" altLang="en-US" sz="2200">
                <a:cs typeface="Arial" panose="020B0604020202020204" pitchFamily="34" charset="0"/>
              </a:rPr>
              <a:t>verbindliche Kooperationsvereinbarungen (einschließlich personeller Kontinuität, Zeit und Raum)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>
            <a:extLst>
              <a:ext uri="{FF2B5EF4-FFF2-40B4-BE49-F238E27FC236}">
                <a16:creationId xmlns:a16="http://schemas.microsoft.com/office/drawing/2014/main" id="{ED92575E-5955-CA1B-2A7E-4ED34B305A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173038"/>
            <a:ext cx="698500" cy="55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242" name="Line 2">
            <a:extLst>
              <a:ext uri="{FF2B5EF4-FFF2-40B4-BE49-F238E27FC236}">
                <a16:creationId xmlns:a16="http://schemas.microsoft.com/office/drawing/2014/main" id="{AB58513A-5848-3AE6-E086-840E951ABCB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14300" y="871538"/>
            <a:ext cx="11909425" cy="31750"/>
          </a:xfrm>
          <a:prstGeom prst="line">
            <a:avLst/>
          </a:prstGeom>
          <a:noFill/>
          <a:ln w="57240" cap="flat">
            <a:solidFill>
              <a:srgbClr val="3D90C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EC162972-D49C-8BE6-058A-C8A319312F46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617788" y="504825"/>
            <a:ext cx="3451225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Berufliches Gymnasium Gesundheit und Soziales</a:t>
            </a:r>
          </a:p>
        </p:txBody>
      </p:sp>
      <p:sp>
        <p:nvSpPr>
          <p:cNvPr id="10244" name="Rectangle 4">
            <a:extLst>
              <a:ext uri="{FF2B5EF4-FFF2-40B4-BE49-F238E27FC236}">
                <a16:creationId xmlns:a16="http://schemas.microsoft.com/office/drawing/2014/main" id="{C78EDD36-3449-393E-C245-D456C5AE8E3A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900113" y="504825"/>
            <a:ext cx="1657350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BBS V Braunschweig</a:t>
            </a:r>
          </a:p>
        </p:txBody>
      </p:sp>
      <p:sp>
        <p:nvSpPr>
          <p:cNvPr id="10245" name="Rectangle 5">
            <a:extLst>
              <a:ext uri="{FF2B5EF4-FFF2-40B4-BE49-F238E27FC236}">
                <a16:creationId xmlns:a16="http://schemas.microsoft.com/office/drawing/2014/main" id="{738FA23A-6722-367D-FB50-3D20C99869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2000" y="922338"/>
            <a:ext cx="8126413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400" b="1">
                <a:cs typeface="Calibri" panose="020F0502020204030204" pitchFamily="34" charset="0"/>
              </a:rPr>
              <a:t>Kooperation unterschiedlicher Partner </a:t>
            </a:r>
          </a:p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400" b="1">
                <a:cs typeface="Calibri" panose="020F0502020204030204" pitchFamily="34" charset="0"/>
              </a:rPr>
              <a:t>in der sozialen Arbeit </a:t>
            </a:r>
            <a:r>
              <a:rPr lang="de-DE" altLang="en-US" sz="3200" b="1"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0246" name="Rectangle 6">
            <a:extLst>
              <a:ext uri="{FF2B5EF4-FFF2-40B4-BE49-F238E27FC236}">
                <a16:creationId xmlns:a16="http://schemas.microsoft.com/office/drawing/2014/main" id="{7E823428-EDEE-E79E-757F-3549B3BC4C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625" y="2087563"/>
            <a:ext cx="8126413" cy="1004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000">
                <a:latin typeface="Calibri" panose="020F0502020204030204" pitchFamily="34" charset="0"/>
              </a:rPr>
              <a:t>Kooperation ist eine </a:t>
            </a:r>
            <a:r>
              <a:rPr lang="de-DE" altLang="en-US" sz="2000" b="1">
                <a:latin typeface="Calibri" panose="020F0502020204030204" pitchFamily="34" charset="0"/>
              </a:rPr>
              <a:t>wechselseitig vereinbarte und aktive Form der Zusammenarbeit von Einrichtungen, Organisationen und Gruppen in der sozialen Arbeit </a:t>
            </a:r>
          </a:p>
        </p:txBody>
      </p:sp>
      <p:sp>
        <p:nvSpPr>
          <p:cNvPr id="10247" name="Rectangle 7">
            <a:extLst>
              <a:ext uri="{FF2B5EF4-FFF2-40B4-BE49-F238E27FC236}">
                <a16:creationId xmlns:a16="http://schemas.microsoft.com/office/drawing/2014/main" id="{81FC8FC5-994F-EBD6-2F7C-A78426494C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9975" y="3168650"/>
            <a:ext cx="5894388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endParaRPr lang="de-DE" altLang="en-US" sz="1200" b="1">
              <a:latin typeface="Calibri" panose="020F0502020204030204" pitchFamily="34" charset="0"/>
            </a:endParaRP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endParaRPr lang="de-DE" altLang="en-US" sz="2000" b="1">
              <a:latin typeface="Calibri" panose="020F0502020204030204" pitchFamily="34" charset="0"/>
            </a:endParaRPr>
          </a:p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4000" b="1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10248" name="Text Box 8">
            <a:extLst>
              <a:ext uri="{FF2B5EF4-FFF2-40B4-BE49-F238E27FC236}">
                <a16:creationId xmlns:a16="http://schemas.microsoft.com/office/drawing/2014/main" id="{488B64F0-29F5-9384-5CFD-7361D74508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2025" y="3095625"/>
            <a:ext cx="8567738" cy="2579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215900" indent="-215900"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SzPct val="45000"/>
              <a:buFont typeface="Wingdings" panose="05000000000000000000" pitchFamily="2" charset="2"/>
              <a:buChar char=""/>
            </a:pPr>
            <a:r>
              <a:rPr lang="de-DE" altLang="en-US" sz="1600">
                <a:cs typeface="Arial" panose="020B0604020202020204" pitchFamily="34" charset="0"/>
              </a:rPr>
              <a:t>Transparenz der handlungsfeldbzogenen Arbeitsansätze, der fachlichen Möglichkeiten, aber auch Grenzen des Handelns</a:t>
            </a:r>
          </a:p>
          <a:p>
            <a:pPr>
              <a:buClrTx/>
              <a:buSzTx/>
              <a:buFontTx/>
              <a:buNone/>
            </a:pPr>
            <a:r>
              <a:rPr lang="de-DE" altLang="en-US" sz="2200">
                <a:latin typeface="SymbolMT" charset="0"/>
                <a:cs typeface="SymbolMT" charset="0"/>
              </a:rPr>
              <a:t>•</a:t>
            </a:r>
            <a:r>
              <a:rPr lang="de-DE" altLang="en-US" sz="1600">
                <a:latin typeface="SymbolMT" charset="0"/>
                <a:cs typeface="SymbolMT" charset="0"/>
              </a:rPr>
              <a:t> </a:t>
            </a:r>
            <a:r>
              <a:rPr lang="de-DE" altLang="en-US" sz="1600">
                <a:cs typeface="Arial" panose="020B0604020202020204" pitchFamily="34" charset="0"/>
              </a:rPr>
              <a:t>Bereitschaft zur Kooperation (einschließlich zur Durchführung gemeinsamer Projekte zur gemeinsamen Nutzung der personellen, sächlichen und räumlichen Ressourcen)</a:t>
            </a:r>
          </a:p>
          <a:p>
            <a:pPr>
              <a:buClrTx/>
              <a:buSzTx/>
              <a:buFontTx/>
              <a:buNone/>
            </a:pPr>
            <a:r>
              <a:rPr lang="de-DE" altLang="en-US" sz="1100">
                <a:latin typeface="SymbolMT" charset="0"/>
                <a:cs typeface="SymbolMT" charset="0"/>
              </a:rPr>
              <a:t>•</a:t>
            </a:r>
            <a:r>
              <a:rPr lang="de-DE" altLang="en-US" sz="1600">
                <a:latin typeface="SymbolMT" charset="0"/>
                <a:cs typeface="SymbolMT" charset="0"/>
              </a:rPr>
              <a:t> </a:t>
            </a:r>
            <a:r>
              <a:rPr lang="de-DE" altLang="en-US" sz="1600">
                <a:cs typeface="Arial" panose="020B0604020202020204" pitchFamily="34" charset="0"/>
              </a:rPr>
              <a:t>Anerkennung von Expertenstatus aller Beteiligten, gegenseitiges Vertrauen, Kollegialität</a:t>
            </a:r>
          </a:p>
          <a:p>
            <a:pPr>
              <a:buClrTx/>
              <a:buSzTx/>
              <a:buFontTx/>
              <a:buNone/>
            </a:pPr>
            <a:r>
              <a:rPr lang="de-DE" altLang="en-US" sz="2200">
                <a:latin typeface="SymbolMT" charset="0"/>
                <a:cs typeface="SymbolMT" charset="0"/>
              </a:rPr>
              <a:t>•</a:t>
            </a:r>
            <a:r>
              <a:rPr lang="de-DE" altLang="en-US" sz="1600">
                <a:latin typeface="SymbolMT" charset="0"/>
                <a:cs typeface="SymbolMT" charset="0"/>
              </a:rPr>
              <a:t> </a:t>
            </a:r>
            <a:r>
              <a:rPr lang="de-DE" altLang="en-US" sz="1600">
                <a:cs typeface="Arial" panose="020B0604020202020204" pitchFamily="34" charset="0"/>
              </a:rPr>
              <a:t>fachlichen Austausch</a:t>
            </a:r>
          </a:p>
          <a:p>
            <a:pPr>
              <a:buClrTx/>
              <a:buSzTx/>
              <a:buFontTx/>
              <a:buNone/>
            </a:pPr>
            <a:r>
              <a:rPr lang="de-DE" altLang="en-US" sz="1600">
                <a:latin typeface="SymbolMT" charset="0"/>
                <a:cs typeface="SymbolMT" charset="0"/>
              </a:rPr>
              <a:t>• </a:t>
            </a:r>
            <a:r>
              <a:rPr lang="de-DE" altLang="en-US" sz="1600">
                <a:cs typeface="Arial" panose="020B0604020202020204" pitchFamily="34" charset="0"/>
              </a:rPr>
              <a:t>verbindliche Kooperationsvereinbarungen (einschließlich personeller Kontinuität, Zeit und Raum)</a:t>
            </a:r>
          </a:p>
          <a:p>
            <a:pPr>
              <a:buClrTx/>
              <a:buSzTx/>
              <a:buFontTx/>
              <a:buNone/>
            </a:pPr>
            <a:r>
              <a:rPr lang="de-DE" altLang="en-US" sz="2200">
                <a:cs typeface="SymbolMT" charset="0"/>
              </a:rPr>
              <a:t>• </a:t>
            </a:r>
            <a:r>
              <a:rPr lang="de-DE" altLang="en-US" sz="2200">
                <a:cs typeface="Arial" panose="020B0604020202020204" pitchFamily="34" charset="0"/>
              </a:rPr>
              <a:t>Zielvereinbarungen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>
            <a:extLst>
              <a:ext uri="{FF2B5EF4-FFF2-40B4-BE49-F238E27FC236}">
                <a16:creationId xmlns:a16="http://schemas.microsoft.com/office/drawing/2014/main" id="{9C798591-BB93-B6BC-6E9E-6976EA31A1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173038"/>
            <a:ext cx="698500" cy="55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66" name="Line 2">
            <a:extLst>
              <a:ext uri="{FF2B5EF4-FFF2-40B4-BE49-F238E27FC236}">
                <a16:creationId xmlns:a16="http://schemas.microsoft.com/office/drawing/2014/main" id="{4D7E16ED-C902-C52C-7D3E-EEAF44EFCA0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14300" y="871538"/>
            <a:ext cx="11909425" cy="31750"/>
          </a:xfrm>
          <a:prstGeom prst="line">
            <a:avLst/>
          </a:prstGeom>
          <a:noFill/>
          <a:ln w="57240" cap="flat">
            <a:solidFill>
              <a:srgbClr val="3D90C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B96167AB-AC0C-DE78-DD2B-815D709A337D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617788" y="504825"/>
            <a:ext cx="3451225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Berufliches Gymnasium Gesundheit und Soziales</a:t>
            </a:r>
          </a:p>
        </p:txBody>
      </p:sp>
      <p:sp>
        <p:nvSpPr>
          <p:cNvPr id="11268" name="Rectangle 4">
            <a:extLst>
              <a:ext uri="{FF2B5EF4-FFF2-40B4-BE49-F238E27FC236}">
                <a16:creationId xmlns:a16="http://schemas.microsoft.com/office/drawing/2014/main" id="{1D16BB23-3D2A-F35D-D4E5-19A15737D6A4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900113" y="504825"/>
            <a:ext cx="1657350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BBS V Braunschweig</a:t>
            </a:r>
          </a:p>
        </p:txBody>
      </p:sp>
      <p:sp>
        <p:nvSpPr>
          <p:cNvPr id="11269" name="Rectangle 5">
            <a:extLst>
              <a:ext uri="{FF2B5EF4-FFF2-40B4-BE49-F238E27FC236}">
                <a16:creationId xmlns:a16="http://schemas.microsoft.com/office/drawing/2014/main" id="{22E7F98E-47BB-C8FD-D528-E9D49C5F95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2000" y="922338"/>
            <a:ext cx="8126413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400" b="1">
                <a:cs typeface="Calibri" panose="020F0502020204030204" pitchFamily="34" charset="0"/>
              </a:rPr>
              <a:t>Kooperation unterschiedlicher Partner </a:t>
            </a:r>
          </a:p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400" b="1">
                <a:cs typeface="Calibri" panose="020F0502020204030204" pitchFamily="34" charset="0"/>
              </a:rPr>
              <a:t>in der sozialen Arbeit </a:t>
            </a:r>
            <a:r>
              <a:rPr lang="de-DE" altLang="en-US" sz="3200" b="1"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1270" name="Rectangle 6">
            <a:extLst>
              <a:ext uri="{FF2B5EF4-FFF2-40B4-BE49-F238E27FC236}">
                <a16:creationId xmlns:a16="http://schemas.microsoft.com/office/drawing/2014/main" id="{113D325B-F8E6-C092-0FA1-2807BED7CE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625" y="2087563"/>
            <a:ext cx="8126413" cy="1004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000">
                <a:latin typeface="Calibri" panose="020F0502020204030204" pitchFamily="34" charset="0"/>
              </a:rPr>
              <a:t>Kooperation ist eine </a:t>
            </a:r>
            <a:r>
              <a:rPr lang="de-DE" altLang="en-US" sz="2000" b="1">
                <a:latin typeface="Calibri" panose="020F0502020204030204" pitchFamily="34" charset="0"/>
              </a:rPr>
              <a:t>wechselseitig vereinbarte und aktive Form der Zusammenarbeit von Einrichtungen, Organisationen und Gruppen in der sozialen Arbeit </a:t>
            </a:r>
          </a:p>
        </p:txBody>
      </p:sp>
      <p:sp>
        <p:nvSpPr>
          <p:cNvPr id="11271" name="Rectangle 7">
            <a:extLst>
              <a:ext uri="{FF2B5EF4-FFF2-40B4-BE49-F238E27FC236}">
                <a16:creationId xmlns:a16="http://schemas.microsoft.com/office/drawing/2014/main" id="{F08766CE-B27B-09B2-DE6D-6960D03499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9975" y="3168650"/>
            <a:ext cx="5894388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endParaRPr lang="de-DE" altLang="en-US" sz="1200" b="1">
              <a:latin typeface="Calibri" panose="020F0502020204030204" pitchFamily="34" charset="0"/>
            </a:endParaRP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endParaRPr lang="de-DE" altLang="en-US" sz="2000" b="1">
              <a:latin typeface="Calibri" panose="020F0502020204030204" pitchFamily="34" charset="0"/>
            </a:endParaRPr>
          </a:p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4000" b="1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11272" name="Text Box 8">
            <a:extLst>
              <a:ext uri="{FF2B5EF4-FFF2-40B4-BE49-F238E27FC236}">
                <a16:creationId xmlns:a16="http://schemas.microsoft.com/office/drawing/2014/main" id="{E77BE9BD-EBF6-8C76-C312-9D3EB09DE4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2025" y="3095625"/>
            <a:ext cx="8567738" cy="291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215900" indent="-215900"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SzPct val="45000"/>
              <a:buFont typeface="Wingdings" panose="05000000000000000000" pitchFamily="2" charset="2"/>
              <a:buChar char=""/>
            </a:pPr>
            <a:r>
              <a:rPr lang="de-DE" altLang="en-US" sz="1600">
                <a:cs typeface="Arial" panose="020B0604020202020204" pitchFamily="34" charset="0"/>
              </a:rPr>
              <a:t>Transparenz der handlungsfeldbzogenen Arbeitsansätze, der fachlichen Möglichkeiten, aber auch Grenzen des Handelns</a:t>
            </a:r>
          </a:p>
          <a:p>
            <a:pPr>
              <a:buClrTx/>
              <a:buSzTx/>
              <a:buFontTx/>
              <a:buNone/>
            </a:pPr>
            <a:r>
              <a:rPr lang="de-DE" altLang="en-US" sz="2200">
                <a:latin typeface="SymbolMT" charset="0"/>
                <a:cs typeface="SymbolMT" charset="0"/>
              </a:rPr>
              <a:t>•</a:t>
            </a:r>
            <a:r>
              <a:rPr lang="de-DE" altLang="en-US" sz="1600">
                <a:latin typeface="SymbolMT" charset="0"/>
                <a:cs typeface="SymbolMT" charset="0"/>
              </a:rPr>
              <a:t> </a:t>
            </a:r>
            <a:r>
              <a:rPr lang="de-DE" altLang="en-US" sz="1600">
                <a:cs typeface="Arial" panose="020B0604020202020204" pitchFamily="34" charset="0"/>
              </a:rPr>
              <a:t>Bereitschaft zur Kooperation (einschließlich zur Durchführung gemeinsamer Projekte zur gemeinsamen Nutzung der personellen, sächlichen und räumlichen Ressourcen)</a:t>
            </a:r>
          </a:p>
          <a:p>
            <a:pPr>
              <a:buClrTx/>
              <a:buSzTx/>
              <a:buFontTx/>
              <a:buNone/>
            </a:pPr>
            <a:r>
              <a:rPr lang="de-DE" altLang="en-US" sz="1100">
                <a:latin typeface="SymbolMT" charset="0"/>
                <a:cs typeface="SymbolMT" charset="0"/>
              </a:rPr>
              <a:t>•</a:t>
            </a:r>
            <a:r>
              <a:rPr lang="de-DE" altLang="en-US" sz="1600">
                <a:latin typeface="SymbolMT" charset="0"/>
                <a:cs typeface="SymbolMT" charset="0"/>
              </a:rPr>
              <a:t> </a:t>
            </a:r>
            <a:r>
              <a:rPr lang="de-DE" altLang="en-US" sz="1600">
                <a:cs typeface="Arial" panose="020B0604020202020204" pitchFamily="34" charset="0"/>
              </a:rPr>
              <a:t>Anerkennung von Expertenstatus aller Beteiligten, gegenseitiges Vertrauen, Kollegialität</a:t>
            </a:r>
          </a:p>
          <a:p>
            <a:pPr>
              <a:buClrTx/>
              <a:buSzTx/>
              <a:buFontTx/>
              <a:buNone/>
            </a:pPr>
            <a:r>
              <a:rPr lang="de-DE" altLang="en-US" sz="2200">
                <a:latin typeface="SymbolMT" charset="0"/>
                <a:cs typeface="SymbolMT" charset="0"/>
              </a:rPr>
              <a:t>•</a:t>
            </a:r>
            <a:r>
              <a:rPr lang="de-DE" altLang="en-US" sz="1600">
                <a:latin typeface="SymbolMT" charset="0"/>
                <a:cs typeface="SymbolMT" charset="0"/>
              </a:rPr>
              <a:t> </a:t>
            </a:r>
            <a:r>
              <a:rPr lang="de-DE" altLang="en-US" sz="1600">
                <a:cs typeface="Arial" panose="020B0604020202020204" pitchFamily="34" charset="0"/>
              </a:rPr>
              <a:t>fachlichen Austausch</a:t>
            </a:r>
          </a:p>
          <a:p>
            <a:pPr>
              <a:buClrTx/>
              <a:buSzTx/>
              <a:buFontTx/>
              <a:buNone/>
            </a:pPr>
            <a:r>
              <a:rPr lang="de-DE" altLang="en-US" sz="1600">
                <a:latin typeface="SymbolMT" charset="0"/>
                <a:cs typeface="SymbolMT" charset="0"/>
              </a:rPr>
              <a:t>• </a:t>
            </a:r>
            <a:r>
              <a:rPr lang="de-DE" altLang="en-US" sz="1600">
                <a:cs typeface="Arial" panose="020B0604020202020204" pitchFamily="34" charset="0"/>
              </a:rPr>
              <a:t>verbindliche Kooperationsvereinbarungen (einschließlich personeller Kontinuität, Zeit und Raum)</a:t>
            </a:r>
          </a:p>
          <a:p>
            <a:pPr>
              <a:buClrTx/>
              <a:buSzTx/>
              <a:buFontTx/>
              <a:buNone/>
            </a:pPr>
            <a:r>
              <a:rPr lang="de-DE" altLang="en-US" sz="1600">
                <a:cs typeface="SymbolMT" charset="0"/>
              </a:rPr>
              <a:t>• </a:t>
            </a:r>
            <a:r>
              <a:rPr lang="de-DE" altLang="en-US" sz="1600">
                <a:cs typeface="Arial" panose="020B0604020202020204" pitchFamily="34" charset="0"/>
              </a:rPr>
              <a:t>Zielvereinbarungen </a:t>
            </a:r>
          </a:p>
          <a:p>
            <a:pPr>
              <a:buClrTx/>
              <a:buSzTx/>
              <a:buFontTx/>
              <a:buNone/>
            </a:pPr>
            <a:r>
              <a:rPr lang="de-DE" altLang="en-US" sz="2200">
                <a:latin typeface="SymbolMT" charset="0"/>
                <a:cs typeface="SymbolMT" charset="0"/>
              </a:rPr>
              <a:t>• </a:t>
            </a:r>
            <a:r>
              <a:rPr lang="de-DE" altLang="en-US" sz="2200">
                <a:cs typeface="Arial" panose="020B0604020202020204" pitchFamily="34" charset="0"/>
              </a:rPr>
              <a:t>Sicherstellung der notwendigen Ressourcen bei den Kooperationspartnern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>
            <a:extLst>
              <a:ext uri="{FF2B5EF4-FFF2-40B4-BE49-F238E27FC236}">
                <a16:creationId xmlns:a16="http://schemas.microsoft.com/office/drawing/2014/main" id="{ABB1D6F0-DBEE-21D2-7D4C-614B6DD1DF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173038"/>
            <a:ext cx="698500" cy="55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290" name="Line 2">
            <a:extLst>
              <a:ext uri="{FF2B5EF4-FFF2-40B4-BE49-F238E27FC236}">
                <a16:creationId xmlns:a16="http://schemas.microsoft.com/office/drawing/2014/main" id="{DD639C92-EBCE-3D68-B8D9-434081110AA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14300" y="871538"/>
            <a:ext cx="11909425" cy="31750"/>
          </a:xfrm>
          <a:prstGeom prst="line">
            <a:avLst/>
          </a:prstGeom>
          <a:noFill/>
          <a:ln w="57240" cap="flat">
            <a:solidFill>
              <a:srgbClr val="3D90C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16DA23A7-BAC1-4646-16A8-1D378B75CE0E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617788" y="504825"/>
            <a:ext cx="3451225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Berufliches Gymnasium Gesundheit und Soziales</a:t>
            </a:r>
          </a:p>
        </p:txBody>
      </p:sp>
      <p:sp>
        <p:nvSpPr>
          <p:cNvPr id="12292" name="Rectangle 4">
            <a:extLst>
              <a:ext uri="{FF2B5EF4-FFF2-40B4-BE49-F238E27FC236}">
                <a16:creationId xmlns:a16="http://schemas.microsoft.com/office/drawing/2014/main" id="{46E9B677-58E1-FE59-A7A6-9D01F0BF3174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900113" y="504825"/>
            <a:ext cx="1657350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BBS V Braunschweig</a:t>
            </a:r>
          </a:p>
        </p:txBody>
      </p:sp>
      <p:sp>
        <p:nvSpPr>
          <p:cNvPr id="12293" name="Rectangle 5">
            <a:extLst>
              <a:ext uri="{FF2B5EF4-FFF2-40B4-BE49-F238E27FC236}">
                <a16:creationId xmlns:a16="http://schemas.microsoft.com/office/drawing/2014/main" id="{0397FF39-B8AE-4268-B615-F095E363F1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3313" y="1141413"/>
            <a:ext cx="7802562" cy="639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3600" b="1" u="sng">
                <a:latin typeface="Calibri" panose="020F0502020204030204" pitchFamily="34" charset="0"/>
                <a:cs typeface="Calibri" panose="020F0502020204030204" pitchFamily="34" charset="0"/>
              </a:rPr>
              <a:t>Ausgewählte Kommunikationsregeln</a:t>
            </a:r>
            <a:r>
              <a:rPr lang="de-DE" altLang="en-US" sz="3600" b="1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DE" altLang="en-US" sz="3600" b="1" u="sng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pic>
        <p:nvPicPr>
          <p:cNvPr id="12294" name="Picture 6">
            <a:extLst>
              <a:ext uri="{FF2B5EF4-FFF2-40B4-BE49-F238E27FC236}">
                <a16:creationId xmlns:a16="http://schemas.microsoft.com/office/drawing/2014/main" id="{33E81728-9F7B-C84E-3E24-129D8B364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13" y="2479675"/>
            <a:ext cx="11082337" cy="2497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>
            <a:extLst>
              <a:ext uri="{FF2B5EF4-FFF2-40B4-BE49-F238E27FC236}">
                <a16:creationId xmlns:a16="http://schemas.microsoft.com/office/drawing/2014/main" id="{E46024AE-6E80-74AC-CE6B-529C88DF0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173038"/>
            <a:ext cx="698500" cy="55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4" name="Line 2">
            <a:extLst>
              <a:ext uri="{FF2B5EF4-FFF2-40B4-BE49-F238E27FC236}">
                <a16:creationId xmlns:a16="http://schemas.microsoft.com/office/drawing/2014/main" id="{AD7478BE-A223-3FA7-0DF1-6256CEA0523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14300" y="871538"/>
            <a:ext cx="11909425" cy="31750"/>
          </a:xfrm>
          <a:prstGeom prst="line">
            <a:avLst/>
          </a:prstGeom>
          <a:noFill/>
          <a:ln w="57240" cap="flat">
            <a:solidFill>
              <a:srgbClr val="3D90C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6EB738B1-ED70-4B9B-9B8E-1F9AA6D87C55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617788" y="504825"/>
            <a:ext cx="3451225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Berufliches Gymnasium Gesundheit und Soziales</a:t>
            </a:r>
          </a:p>
        </p:txBody>
      </p:sp>
      <p:sp>
        <p:nvSpPr>
          <p:cNvPr id="13316" name="Rectangle 4">
            <a:extLst>
              <a:ext uri="{FF2B5EF4-FFF2-40B4-BE49-F238E27FC236}">
                <a16:creationId xmlns:a16="http://schemas.microsoft.com/office/drawing/2014/main" id="{9A429FBD-9D85-6CF0-D27C-56C07D50B5F7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900113" y="504825"/>
            <a:ext cx="1657350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BBS V Braunschweig</a:t>
            </a:r>
          </a:p>
        </p:txBody>
      </p:sp>
      <p:sp>
        <p:nvSpPr>
          <p:cNvPr id="13317" name="Rectangle 5">
            <a:extLst>
              <a:ext uri="{FF2B5EF4-FFF2-40B4-BE49-F238E27FC236}">
                <a16:creationId xmlns:a16="http://schemas.microsoft.com/office/drawing/2014/main" id="{42735244-1B5D-1689-AB6D-2DB75F97E2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2338" y="158750"/>
            <a:ext cx="3208337" cy="577850"/>
          </a:xfrm>
          <a:prstGeom prst="rect">
            <a:avLst/>
          </a:prstGeom>
          <a:solidFill>
            <a:srgbClr val="FFE6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3200" b="1">
                <a:cs typeface="Calibri" panose="020F0502020204030204" pitchFamily="34" charset="0"/>
              </a:rPr>
              <a:t>Kooperation  </a:t>
            </a:r>
          </a:p>
        </p:txBody>
      </p:sp>
      <p:sp>
        <p:nvSpPr>
          <p:cNvPr id="13318" name="Rectangle 6">
            <a:extLst>
              <a:ext uri="{FF2B5EF4-FFF2-40B4-BE49-F238E27FC236}">
                <a16:creationId xmlns:a16="http://schemas.microsoft.com/office/drawing/2014/main" id="{BBB51891-B884-B870-342E-D5E2859B35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4813" y="2449513"/>
            <a:ext cx="8840787" cy="3929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 marL="341313" indent="-339725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  <a:buSzPct val="45000"/>
              <a:buFont typeface="Arial" panose="020B0604020202020204" pitchFamily="34" charset="0"/>
              <a:buChar char="•"/>
            </a:pPr>
            <a:r>
              <a:rPr lang="de-DE" altLang="en-US" sz="2800">
                <a:cs typeface="Times New Roman" panose="02020603050405020304" pitchFamily="18" charset="0"/>
              </a:rPr>
              <a:t>Eigene Ziele in der Zusammenarbeit klären</a:t>
            </a:r>
          </a:p>
          <a:p>
            <a:pPr hangingPunct="1">
              <a:lnSpc>
                <a:spcPct val="100000"/>
              </a:lnSpc>
              <a:buSzPct val="45000"/>
              <a:buFont typeface="Arial" panose="020B0604020202020204" pitchFamily="34" charset="0"/>
              <a:buChar char="•"/>
            </a:pPr>
            <a:r>
              <a:rPr lang="de-DE" altLang="en-US" sz="2800">
                <a:cs typeface="Times New Roman" panose="02020603050405020304" pitchFamily="18" charset="0"/>
              </a:rPr>
              <a:t>Eigene Rolle und Position in der Kooperation klären</a:t>
            </a:r>
          </a:p>
          <a:p>
            <a:pPr hangingPunct="1">
              <a:lnSpc>
                <a:spcPct val="100000"/>
              </a:lnSpc>
              <a:buSzPct val="45000"/>
              <a:buFont typeface="Arial" panose="020B0604020202020204" pitchFamily="34" charset="0"/>
              <a:buChar char="•"/>
            </a:pPr>
            <a:r>
              <a:rPr lang="de-DE" altLang="en-US" sz="2800">
                <a:cs typeface="Times New Roman" panose="02020603050405020304" pitchFamily="18" charset="0"/>
              </a:rPr>
              <a:t>Eigene Ressourcen, Kompetenzen und Problempunkte Kooperation klären</a:t>
            </a: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endParaRPr lang="de-DE" altLang="en-US" sz="2800">
              <a:cs typeface="Times New Roman" panose="02020603050405020304" pitchFamily="18" charset="0"/>
            </a:endParaRP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endParaRPr lang="de-DE" altLang="en-US" sz="2800">
              <a:cs typeface="Times New Roman" panose="02020603050405020304" pitchFamily="18" charset="0"/>
            </a:endParaRP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endParaRPr lang="de-DE" altLang="en-US" sz="2800">
              <a:cs typeface="Times New Roman" panose="02020603050405020304" pitchFamily="18" charset="0"/>
            </a:endParaRP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endParaRPr lang="de-DE" altLang="en-US" sz="2800">
              <a:cs typeface="Times New Roman" panose="02020603050405020304" pitchFamily="18" charset="0"/>
            </a:endParaRPr>
          </a:p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800" b="1">
                <a:cs typeface="Times New Roman" panose="02020603050405020304" pitchFamily="18" charset="0"/>
              </a:rPr>
              <a:t>Unterricht am 10.11.22</a:t>
            </a:r>
          </a:p>
        </p:txBody>
      </p:sp>
      <p:sp>
        <p:nvSpPr>
          <p:cNvPr id="13319" name="Rectangle 7">
            <a:extLst>
              <a:ext uri="{FF2B5EF4-FFF2-40B4-BE49-F238E27FC236}">
                <a16:creationId xmlns:a16="http://schemas.microsoft.com/office/drawing/2014/main" id="{4CB87B73-B505-9E04-AE1A-67E0697FC0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4475" y="1414463"/>
            <a:ext cx="9001125" cy="517525"/>
          </a:xfrm>
          <a:prstGeom prst="rect">
            <a:avLst/>
          </a:prstGeom>
          <a:solidFill>
            <a:srgbClr val="FFE6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800" b="1">
                <a:latin typeface="Verdana" panose="020B0604030504040204" pitchFamily="34" charset="0"/>
                <a:cs typeface="Times New Roman" panose="02020603050405020304" pitchFamily="18" charset="0"/>
              </a:rPr>
              <a:t>1. Schritt – Vor dem Start der Kooperation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>
            <a:extLst>
              <a:ext uri="{FF2B5EF4-FFF2-40B4-BE49-F238E27FC236}">
                <a16:creationId xmlns:a16="http://schemas.microsoft.com/office/drawing/2014/main" id="{72104A29-C041-9A29-AB30-8C444056F6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173038"/>
            <a:ext cx="698500" cy="55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38" name="Line 2">
            <a:extLst>
              <a:ext uri="{FF2B5EF4-FFF2-40B4-BE49-F238E27FC236}">
                <a16:creationId xmlns:a16="http://schemas.microsoft.com/office/drawing/2014/main" id="{E40D884D-3848-21CA-8CF6-1FB8F0C942B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14300" y="871538"/>
            <a:ext cx="11909425" cy="31750"/>
          </a:xfrm>
          <a:prstGeom prst="line">
            <a:avLst/>
          </a:prstGeom>
          <a:noFill/>
          <a:ln w="57240" cap="flat">
            <a:solidFill>
              <a:srgbClr val="3D90C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255F86B6-D5A4-FF33-03E1-221EE656D1D6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617788" y="504825"/>
            <a:ext cx="3451225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Berufliches Gymnasium Gesundheit und Soziales</a:t>
            </a:r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81075AE9-D7EB-12EE-5CAA-6EBBD7316EC4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900113" y="504825"/>
            <a:ext cx="1657350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BBS V Braunschweig</a:t>
            </a:r>
          </a:p>
        </p:txBody>
      </p:sp>
      <p:sp>
        <p:nvSpPr>
          <p:cNvPr id="14341" name="Rectangle 5">
            <a:extLst>
              <a:ext uri="{FF2B5EF4-FFF2-40B4-BE49-F238E27FC236}">
                <a16:creationId xmlns:a16="http://schemas.microsoft.com/office/drawing/2014/main" id="{E6BC34E5-192A-4537-4B6A-2F34296F76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2338" y="158750"/>
            <a:ext cx="3208337" cy="577850"/>
          </a:xfrm>
          <a:prstGeom prst="rect">
            <a:avLst/>
          </a:prstGeom>
          <a:solidFill>
            <a:srgbClr val="FFE6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3200" b="1">
                <a:cs typeface="Calibri" panose="020F0502020204030204" pitchFamily="34" charset="0"/>
              </a:rPr>
              <a:t>Kooperation  </a:t>
            </a:r>
          </a:p>
        </p:txBody>
      </p:sp>
      <p:sp>
        <p:nvSpPr>
          <p:cNvPr id="14342" name="Rectangle 6">
            <a:extLst>
              <a:ext uri="{FF2B5EF4-FFF2-40B4-BE49-F238E27FC236}">
                <a16:creationId xmlns:a16="http://schemas.microsoft.com/office/drawing/2014/main" id="{61AA95D6-065E-8B30-11BD-FB21DA75E1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2152650"/>
            <a:ext cx="10726737" cy="429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000">
                <a:cs typeface="Times New Roman" panose="02020603050405020304" pitchFamily="18" charset="0"/>
              </a:rPr>
              <a:t>Was ist – ganz allgemein gefasst - das Thema, was ist das Ziel der Kooperation?  </a:t>
            </a: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000">
                <a:cs typeface="Times New Roman" panose="02020603050405020304" pitchFamily="18" charset="0"/>
              </a:rPr>
              <a:t> </a:t>
            </a: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000">
                <a:cs typeface="Times New Roman" panose="02020603050405020304" pitchFamily="18" charset="0"/>
              </a:rPr>
              <a:t>Wichtig: </a:t>
            </a: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000">
                <a:cs typeface="Times New Roman" panose="02020603050405020304" pitchFamily="18" charset="0"/>
              </a:rPr>
              <a:t> </a:t>
            </a: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000" b="1">
                <a:cs typeface="Times New Roman" panose="02020603050405020304" pitchFamily="18" charset="0"/>
              </a:rPr>
              <a:t>Für alle Partner soll Zusammenarbeit gewinnbringend bzw. attraktiv sein</a:t>
            </a:r>
            <a:r>
              <a:rPr lang="de-DE" altLang="en-US" sz="2000">
                <a:cs typeface="Times New Roman" panose="02020603050405020304" pitchFamily="18" charset="0"/>
              </a:rPr>
              <a:t>, wobei das, was gewinnbringend oder attraktiv ist, für jeden Partner etwas anderes sein kann; </a:t>
            </a: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000">
                <a:cs typeface="Times New Roman" panose="02020603050405020304" pitchFamily="18" charset="0"/>
              </a:rPr>
              <a:t> </a:t>
            </a: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000">
                <a:cs typeface="Times New Roman" panose="02020603050405020304" pitchFamily="18" charset="0"/>
              </a:rPr>
              <a:t>Anfänglich sind </a:t>
            </a:r>
            <a:r>
              <a:rPr lang="de-DE" altLang="en-US" sz="2000" b="1">
                <a:cs typeface="Times New Roman" panose="02020603050405020304" pitchFamily="18" charset="0"/>
              </a:rPr>
              <a:t>offene, persönliche Begegnungen und Kennenlernen wichtig,</a:t>
            </a:r>
            <a:r>
              <a:rPr lang="de-DE" altLang="en-US" sz="2000">
                <a:cs typeface="Times New Roman" panose="02020603050405020304" pitchFamily="18" charset="0"/>
              </a:rPr>
              <a:t> um Vertrauen aufzubauen; immer mit zu bedenken ist, dass </a:t>
            </a:r>
            <a:r>
              <a:rPr lang="de-DE" altLang="en-US" sz="2000" b="1">
                <a:cs typeface="Times New Roman" panose="02020603050405020304" pitchFamily="18" charset="0"/>
              </a:rPr>
              <a:t>Verlässlichkeit </a:t>
            </a:r>
            <a:r>
              <a:rPr lang="de-DE" altLang="en-US" sz="2000">
                <a:cs typeface="Times New Roman" panose="02020603050405020304" pitchFamily="18" charset="0"/>
              </a:rPr>
              <a:t>wichtig ist – und damit Abhängigkeiten bestehen – und gleichzeitig alle Partner auf ihre Unabhängigkeit bestehen werden</a:t>
            </a: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endParaRPr lang="de-DE" altLang="en-US" sz="2800">
              <a:cs typeface="Times New Roman" panose="02020603050405020304" pitchFamily="18" charset="0"/>
            </a:endParaRPr>
          </a:p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800" b="1">
                <a:cs typeface="Times New Roman" panose="02020603050405020304" pitchFamily="18" charset="0"/>
              </a:rPr>
              <a:t>Starttreffen am 17.11.22</a:t>
            </a:r>
          </a:p>
        </p:txBody>
      </p:sp>
      <p:sp>
        <p:nvSpPr>
          <p:cNvPr id="14343" name="Rectangle 7">
            <a:extLst>
              <a:ext uri="{FF2B5EF4-FFF2-40B4-BE49-F238E27FC236}">
                <a16:creationId xmlns:a16="http://schemas.microsoft.com/office/drawing/2014/main" id="{E27A9D77-1A83-17B5-D1DA-289A1EB490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4475" y="1414463"/>
            <a:ext cx="9001125" cy="517525"/>
          </a:xfrm>
          <a:prstGeom prst="rect">
            <a:avLst/>
          </a:prstGeom>
          <a:solidFill>
            <a:srgbClr val="FFE6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800" b="1">
                <a:latin typeface="Verdana" panose="020B0604030504040204" pitchFamily="34" charset="0"/>
                <a:cs typeface="Times New Roman" panose="02020603050405020304" pitchFamily="18" charset="0"/>
              </a:rPr>
              <a:t>2. Schritt – Kooperation starten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>
            <a:extLst>
              <a:ext uri="{FF2B5EF4-FFF2-40B4-BE49-F238E27FC236}">
                <a16:creationId xmlns:a16="http://schemas.microsoft.com/office/drawing/2014/main" id="{77A2D585-F0BB-E8A4-BEA2-A1719F0659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173038"/>
            <a:ext cx="698500" cy="55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2" name="Line 2">
            <a:extLst>
              <a:ext uri="{FF2B5EF4-FFF2-40B4-BE49-F238E27FC236}">
                <a16:creationId xmlns:a16="http://schemas.microsoft.com/office/drawing/2014/main" id="{D502D29F-728D-E6E8-97EA-2AB4BC6E4FA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14300" y="871538"/>
            <a:ext cx="11909425" cy="31750"/>
          </a:xfrm>
          <a:prstGeom prst="line">
            <a:avLst/>
          </a:prstGeom>
          <a:noFill/>
          <a:ln w="57240" cap="flat">
            <a:solidFill>
              <a:srgbClr val="3D90C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5ACA449B-2464-DD02-74F5-2E433AFD3408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617788" y="504825"/>
            <a:ext cx="3451225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Berufliches Gymnasium Gesundheit und Soziales</a:t>
            </a:r>
          </a:p>
        </p:txBody>
      </p:sp>
      <p:sp>
        <p:nvSpPr>
          <p:cNvPr id="15364" name="Rectangle 4">
            <a:extLst>
              <a:ext uri="{FF2B5EF4-FFF2-40B4-BE49-F238E27FC236}">
                <a16:creationId xmlns:a16="http://schemas.microsoft.com/office/drawing/2014/main" id="{B8386770-F142-9394-6C78-84D004C85FCA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900113" y="504825"/>
            <a:ext cx="1657350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BBS V Braunschweig</a:t>
            </a:r>
          </a:p>
        </p:txBody>
      </p:sp>
      <p:sp>
        <p:nvSpPr>
          <p:cNvPr id="15365" name="Rectangle 5">
            <a:extLst>
              <a:ext uri="{FF2B5EF4-FFF2-40B4-BE49-F238E27FC236}">
                <a16:creationId xmlns:a16="http://schemas.microsoft.com/office/drawing/2014/main" id="{4F7CBB78-6F97-64BD-21F1-CC10C50593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2338" y="158750"/>
            <a:ext cx="3208337" cy="577850"/>
          </a:xfrm>
          <a:prstGeom prst="rect">
            <a:avLst/>
          </a:prstGeom>
          <a:solidFill>
            <a:srgbClr val="FFE6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3200" b="1">
                <a:cs typeface="Calibri" panose="020F0502020204030204" pitchFamily="34" charset="0"/>
              </a:rPr>
              <a:t>Kooperation  </a:t>
            </a:r>
          </a:p>
        </p:txBody>
      </p:sp>
      <p:sp>
        <p:nvSpPr>
          <p:cNvPr id="15366" name="Rectangle 6">
            <a:extLst>
              <a:ext uri="{FF2B5EF4-FFF2-40B4-BE49-F238E27FC236}">
                <a16:creationId xmlns:a16="http://schemas.microsoft.com/office/drawing/2014/main" id="{8A7CC95E-F543-6430-3476-3AAFECDEAC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2152650"/>
            <a:ext cx="10726737" cy="417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 marL="342900" indent="-339725"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000" b="1">
                <a:cs typeface="Times New Roman" panose="02020603050405020304" pitchFamily="18" charset="0"/>
              </a:rPr>
              <a:t>Klärung des Projektauftrages:</a:t>
            </a:r>
            <a:r>
              <a:rPr lang="de-DE" altLang="en-US" sz="2000">
                <a:cs typeface="Times New Roman" panose="02020603050405020304" pitchFamily="18" charset="0"/>
              </a:rPr>
              <a:t> Was wird konkret gemacht, was ist das gemeinsame Projekt? </a:t>
            </a: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000">
                <a:cs typeface="Times New Roman" panose="02020603050405020304" pitchFamily="18" charset="0"/>
              </a:rPr>
              <a:t> </a:t>
            </a: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000" b="1">
                <a:cs typeface="Times New Roman" panose="02020603050405020304" pitchFamily="18" charset="0"/>
              </a:rPr>
              <a:t>Erste Absprachen</a:t>
            </a:r>
            <a:r>
              <a:rPr lang="de-DE" altLang="en-US" sz="2000">
                <a:cs typeface="Times New Roman" panose="02020603050405020304" pitchFamily="18" charset="0"/>
              </a:rPr>
              <a:t> zur Zusammenarbeit: </a:t>
            </a:r>
          </a:p>
          <a:p>
            <a:pPr marL="341313" hangingPunct="1">
              <a:lnSpc>
                <a:spcPct val="100000"/>
              </a:lnSpc>
              <a:buSzPct val="45000"/>
              <a:buFont typeface="Arial" panose="020B0604020202020204" pitchFamily="34" charset="0"/>
              <a:buChar char="•"/>
            </a:pPr>
            <a:r>
              <a:rPr lang="de-DE" altLang="en-US" sz="2000">
                <a:cs typeface="Times New Roman" panose="02020603050405020304" pitchFamily="18" charset="0"/>
              </a:rPr>
              <a:t>Wer ist dabei (Ansprechpartner*innen in der Kindertageseinrichtung)? </a:t>
            </a:r>
          </a:p>
          <a:p>
            <a:pPr marL="341313" hangingPunct="1">
              <a:lnSpc>
                <a:spcPct val="100000"/>
              </a:lnSpc>
              <a:buSzPct val="45000"/>
              <a:buFont typeface="Arial" panose="020B0604020202020204" pitchFamily="34" charset="0"/>
              <a:buChar char="•"/>
            </a:pPr>
            <a:r>
              <a:rPr lang="de-DE" altLang="en-US" sz="2000">
                <a:cs typeface="Times New Roman" panose="02020603050405020304" pitchFamily="18" charset="0"/>
              </a:rPr>
              <a:t>Was ist wichtig in der Zusammenarbeit zu bedenken? Fragen an Vertretung der Kindertageseinrichtung</a:t>
            </a:r>
          </a:p>
          <a:p>
            <a:pPr marL="341313" hangingPunct="1">
              <a:lnSpc>
                <a:spcPct val="100000"/>
              </a:lnSpc>
              <a:buSzPct val="45000"/>
              <a:buFont typeface="Arial" panose="020B0604020202020204" pitchFamily="34" charset="0"/>
              <a:buChar char="•"/>
            </a:pPr>
            <a:r>
              <a:rPr lang="de-DE" altLang="en-US" sz="2000">
                <a:cs typeface="Times New Roman" panose="02020603050405020304" pitchFamily="18" charset="0"/>
              </a:rPr>
              <a:t>Wer hat die Leitung? Wer soll die Zusammenarbeit koordinieren?  Wie soll die Zusammenarbeit strukturiert sein, wer übernimmt welche Aufgaben, Verantwortungen?</a:t>
            </a: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endParaRPr lang="de-DE" altLang="en-US" sz="2000">
              <a:cs typeface="Times New Roman" panose="02020603050405020304" pitchFamily="18" charset="0"/>
            </a:endParaRP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endParaRPr lang="de-DE" altLang="en-US" sz="2000">
              <a:cs typeface="Times New Roman" panose="02020603050405020304" pitchFamily="18" charset="0"/>
            </a:endParaRP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endParaRPr lang="de-DE" altLang="en-US" sz="2000">
              <a:cs typeface="Times New Roman" panose="02020603050405020304" pitchFamily="18" charset="0"/>
            </a:endParaRPr>
          </a:p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800" b="1">
                <a:cs typeface="Times New Roman" panose="02020603050405020304" pitchFamily="18" charset="0"/>
              </a:rPr>
              <a:t>Starttreffen am 17.11.22</a:t>
            </a:r>
          </a:p>
        </p:txBody>
      </p:sp>
      <p:sp>
        <p:nvSpPr>
          <p:cNvPr id="15367" name="Rectangle 7">
            <a:extLst>
              <a:ext uri="{FF2B5EF4-FFF2-40B4-BE49-F238E27FC236}">
                <a16:creationId xmlns:a16="http://schemas.microsoft.com/office/drawing/2014/main" id="{59855ED7-657D-722B-B1C7-3E6606652B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1613" y="1414463"/>
            <a:ext cx="11549062" cy="517525"/>
          </a:xfrm>
          <a:prstGeom prst="rect">
            <a:avLst/>
          </a:prstGeom>
          <a:solidFill>
            <a:srgbClr val="FFE6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800" b="1">
                <a:latin typeface="Verdana" panose="020B0604030504040204" pitchFamily="34" charset="0"/>
                <a:cs typeface="Times New Roman" panose="02020603050405020304" pitchFamily="18" charset="0"/>
              </a:rPr>
              <a:t>3. Schritt – Eine gemeinsame Idee entwickeln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>
            <a:extLst>
              <a:ext uri="{FF2B5EF4-FFF2-40B4-BE49-F238E27FC236}">
                <a16:creationId xmlns:a16="http://schemas.microsoft.com/office/drawing/2014/main" id="{685E2A0D-038E-EE0B-B184-AD297ADEC1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173038"/>
            <a:ext cx="698500" cy="55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386" name="Line 2">
            <a:extLst>
              <a:ext uri="{FF2B5EF4-FFF2-40B4-BE49-F238E27FC236}">
                <a16:creationId xmlns:a16="http://schemas.microsoft.com/office/drawing/2014/main" id="{5F17C30D-8206-4111-3EAA-CA7AC4325D3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14300" y="871538"/>
            <a:ext cx="11909425" cy="31750"/>
          </a:xfrm>
          <a:prstGeom prst="line">
            <a:avLst/>
          </a:prstGeom>
          <a:noFill/>
          <a:ln w="57240" cap="flat">
            <a:solidFill>
              <a:srgbClr val="3D90C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E17F2A8B-1FE0-EC32-E6BE-60256BB41D3E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617788" y="504825"/>
            <a:ext cx="3451225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Berufliches Gymnasium Gesundheit und Soziales</a:t>
            </a:r>
          </a:p>
        </p:txBody>
      </p:sp>
      <p:sp>
        <p:nvSpPr>
          <p:cNvPr id="16388" name="Rectangle 4">
            <a:extLst>
              <a:ext uri="{FF2B5EF4-FFF2-40B4-BE49-F238E27FC236}">
                <a16:creationId xmlns:a16="http://schemas.microsoft.com/office/drawing/2014/main" id="{73E9E1E5-16C6-1658-CEC7-4C2275437F4A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900113" y="504825"/>
            <a:ext cx="1657350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BBS V Braunschweig</a:t>
            </a:r>
          </a:p>
        </p:txBody>
      </p:sp>
      <p:sp>
        <p:nvSpPr>
          <p:cNvPr id="16389" name="Rectangle 5">
            <a:extLst>
              <a:ext uri="{FF2B5EF4-FFF2-40B4-BE49-F238E27FC236}">
                <a16:creationId xmlns:a16="http://schemas.microsoft.com/office/drawing/2014/main" id="{DF99D696-DC6A-BEF4-DC4C-6F3F3514F4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2338" y="158750"/>
            <a:ext cx="3208337" cy="577850"/>
          </a:xfrm>
          <a:prstGeom prst="rect">
            <a:avLst/>
          </a:prstGeom>
          <a:solidFill>
            <a:srgbClr val="FFE6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3200" b="1">
                <a:cs typeface="Calibri" panose="020F0502020204030204" pitchFamily="34" charset="0"/>
              </a:rPr>
              <a:t>Kooperation  </a:t>
            </a:r>
          </a:p>
        </p:txBody>
      </p:sp>
      <p:sp>
        <p:nvSpPr>
          <p:cNvPr id="16390" name="Rectangle 6">
            <a:extLst>
              <a:ext uri="{FF2B5EF4-FFF2-40B4-BE49-F238E27FC236}">
                <a16:creationId xmlns:a16="http://schemas.microsoft.com/office/drawing/2014/main" id="{D240AF23-DCA7-3786-78A5-6C27013095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2482850"/>
            <a:ext cx="10726737" cy="3960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 marL="285750" indent="-282575"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de-DE" altLang="en-US">
                <a:latin typeface="Verdana" panose="020B0604030504040204" pitchFamily="34" charset="0"/>
                <a:cs typeface="Times New Roman" panose="02020603050405020304" pitchFamily="18" charset="0"/>
              </a:rPr>
              <a:t>Forming-Phase: </a:t>
            </a: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de-DE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284163" hangingPunct="1">
              <a:lnSpc>
                <a:spcPct val="100000"/>
              </a:lnSpc>
              <a:buSzPct val="45000"/>
              <a:buFont typeface="Arial" panose="020B0604020202020204" pitchFamily="34" charset="0"/>
              <a:buChar char="•"/>
            </a:pPr>
            <a:r>
              <a:rPr lang="de-DE" altLang="en-US" b="1">
                <a:latin typeface="Verdana" panose="020B0604030504040204" pitchFamily="34" charset="0"/>
                <a:cs typeface="Times New Roman" panose="02020603050405020304" pitchFamily="18" charset="0"/>
              </a:rPr>
              <a:t>Kontakte werden intensiviert, die Zusammenarbeit vertrauensvoller</a:t>
            </a:r>
            <a:r>
              <a:rPr lang="de-DE" altLang="en-US">
                <a:latin typeface="Verdana" panose="020B0604030504040204" pitchFamily="34" charset="0"/>
                <a:cs typeface="Times New Roman" panose="02020603050405020304" pitchFamily="18" charset="0"/>
              </a:rPr>
              <a:t>, es bilden sich starke Verbindungen heraus, wo vorher nur schwache Verbindungen waren </a:t>
            </a:r>
          </a:p>
          <a:p>
            <a:pPr marL="284163" hangingPunct="1">
              <a:lnSpc>
                <a:spcPct val="100000"/>
              </a:lnSpc>
              <a:buSzPct val="45000"/>
              <a:buFont typeface="Arial" panose="020B0604020202020204" pitchFamily="34" charset="0"/>
              <a:buChar char="•"/>
            </a:pPr>
            <a:r>
              <a:rPr lang="de-DE" altLang="en-US">
                <a:latin typeface="Verdana" panose="020B0604030504040204" pitchFamily="34" charset="0"/>
                <a:cs typeface="Times New Roman" panose="02020603050405020304" pitchFamily="18" charset="0"/>
              </a:rPr>
              <a:t>es </a:t>
            </a:r>
            <a:r>
              <a:rPr lang="de-DE" altLang="en-US" b="1">
                <a:latin typeface="Verdana" panose="020B0604030504040204" pitchFamily="34" charset="0"/>
                <a:cs typeface="Times New Roman" panose="02020603050405020304" pitchFamily="18" charset="0"/>
              </a:rPr>
              <a:t>steigt der Druck, miteinander Kompromisse zu finden</a:t>
            </a:r>
            <a:r>
              <a:rPr lang="de-DE" altLang="en-US">
                <a:latin typeface="Verdana" panose="020B0604030504040204" pitchFamily="34" charset="0"/>
                <a:cs typeface="Times New Roman" panose="02020603050405020304" pitchFamily="18" charset="0"/>
              </a:rPr>
              <a:t>, die eigene Position klar zu definieren, die eigenen Ressourcen einzubringen</a:t>
            </a:r>
          </a:p>
          <a:p>
            <a:pPr marL="284163" hangingPunct="1">
              <a:lnSpc>
                <a:spcPct val="100000"/>
              </a:lnSpc>
              <a:buSzPct val="45000"/>
              <a:buFont typeface="Arial" panose="020B0604020202020204" pitchFamily="34" charset="0"/>
              <a:buChar char="•"/>
            </a:pPr>
            <a:r>
              <a:rPr lang="de-DE" altLang="en-US">
                <a:latin typeface="Verdana" panose="020B0604030504040204" pitchFamily="34" charset="0"/>
                <a:cs typeface="Times New Roman" panose="02020603050405020304" pitchFamily="18" charset="0"/>
              </a:rPr>
              <a:t>eine allen </a:t>
            </a:r>
            <a:r>
              <a:rPr lang="de-DE" altLang="en-US" b="1">
                <a:latin typeface="Verdana" panose="020B0604030504040204" pitchFamily="34" charset="0"/>
                <a:cs typeface="Times New Roman" panose="02020603050405020304" pitchFamily="18" charset="0"/>
              </a:rPr>
              <a:t>durchsichtige (transparente) und verlässliche Steuerung der Kooperation</a:t>
            </a:r>
            <a:r>
              <a:rPr lang="de-DE" altLang="en-US">
                <a:latin typeface="Verdana" panose="020B0604030504040204" pitchFamily="34" charset="0"/>
                <a:cs typeface="Times New Roman" panose="02020603050405020304" pitchFamily="18" charset="0"/>
              </a:rPr>
              <a:t> ist eingerichtet worden</a:t>
            </a:r>
          </a:p>
          <a:p>
            <a:pPr marL="284163" hangingPunct="1">
              <a:lnSpc>
                <a:spcPct val="100000"/>
              </a:lnSpc>
              <a:buSzPct val="45000"/>
              <a:buFont typeface="Arial" panose="020B0604020202020204" pitchFamily="34" charset="0"/>
              <a:buChar char="•"/>
            </a:pPr>
            <a:r>
              <a:rPr lang="de-DE" altLang="en-US" b="1">
                <a:latin typeface="Verdana" panose="020B0604030504040204" pitchFamily="34" charset="0"/>
                <a:cs typeface="Times New Roman" panose="02020603050405020304" pitchFamily="18" charset="0"/>
              </a:rPr>
              <a:t>durchgängige Absprache, Mitwirkung und Teilhabe aller Partner wird gewährleistet</a:t>
            </a:r>
          </a:p>
          <a:p>
            <a:pPr marL="284163" hangingPunct="1">
              <a:lnSpc>
                <a:spcPct val="100000"/>
              </a:lnSpc>
              <a:buSzPct val="45000"/>
              <a:buFont typeface="Arial" panose="020B0604020202020204" pitchFamily="34" charset="0"/>
              <a:buChar char="•"/>
            </a:pPr>
            <a:r>
              <a:rPr lang="de-DE" altLang="en-US">
                <a:latin typeface="Verdana" panose="020B0604030504040204" pitchFamily="34" charset="0"/>
                <a:cs typeface="Times New Roman" panose="02020603050405020304" pitchFamily="18" charset="0"/>
              </a:rPr>
              <a:t>die </a:t>
            </a:r>
            <a:r>
              <a:rPr lang="de-DE" altLang="en-US" b="1">
                <a:latin typeface="Verdana" panose="020B0604030504040204" pitchFamily="34" charset="0"/>
                <a:cs typeface="Times New Roman" panose="02020603050405020304" pitchFamily="18" charset="0"/>
              </a:rPr>
              <a:t>Regeln der Zusammenarbeit unterliegen ständiger Hinterfragung</a:t>
            </a:r>
            <a:r>
              <a:rPr lang="de-DE" altLang="en-US">
                <a:latin typeface="Verdana" panose="020B0604030504040204" pitchFamily="34" charset="0"/>
                <a:cs typeface="Times New Roman" panose="02020603050405020304" pitchFamily="18" charset="0"/>
              </a:rPr>
              <a:t> und müssen erforderlichenfalls immer wieder neu definiert werden</a:t>
            </a: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endParaRPr lang="de-DE" altLang="en-US" sz="2000">
              <a:cs typeface="Times New Roman" panose="02020603050405020304" pitchFamily="18" charset="0"/>
            </a:endParaRPr>
          </a:p>
          <a:p>
            <a:pPr marL="647700" indent="0"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b="1">
                <a:latin typeface="Verdana" panose="020B0604030504040204" pitchFamily="34" charset="0"/>
                <a:cs typeface="Times New Roman" panose="02020603050405020304" pitchFamily="18" charset="0"/>
              </a:rPr>
              <a:t>Im Projektverlauf (Planung, Vorbereitung, Durchführung) </a:t>
            </a:r>
          </a:p>
        </p:txBody>
      </p:sp>
      <p:sp>
        <p:nvSpPr>
          <p:cNvPr id="16391" name="Rectangle 7">
            <a:extLst>
              <a:ext uri="{FF2B5EF4-FFF2-40B4-BE49-F238E27FC236}">
                <a16:creationId xmlns:a16="http://schemas.microsoft.com/office/drawing/2014/main" id="{4616B40C-F22B-5FE7-67D8-E7515886B8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1613" y="1414463"/>
            <a:ext cx="11549062" cy="942975"/>
          </a:xfrm>
          <a:prstGeom prst="rect">
            <a:avLst/>
          </a:prstGeom>
          <a:solidFill>
            <a:srgbClr val="FFE6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800" b="1">
                <a:latin typeface="Verdana" panose="020B0604030504040204" pitchFamily="34" charset="0"/>
              </a:rPr>
              <a:t>4. Schritt – Prozesse organisieren -</a:t>
            </a:r>
          </a:p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800" b="1">
                <a:latin typeface="Verdana" panose="020B0604030504040204" pitchFamily="34" charset="0"/>
              </a:rPr>
              <a:t>Strukturen aufbauen</a:t>
            </a:r>
          </a:p>
        </p:txBody>
      </p:sp>
      <p:pic>
        <p:nvPicPr>
          <p:cNvPr id="16392" name="Picture 8">
            <a:extLst>
              <a:ext uri="{FF2B5EF4-FFF2-40B4-BE49-F238E27FC236}">
                <a16:creationId xmlns:a16="http://schemas.microsoft.com/office/drawing/2014/main" id="{1FA19AFE-2A2D-552E-8AD5-06CA93A663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7300" y="1162050"/>
            <a:ext cx="1751013" cy="1677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>
            <a:extLst>
              <a:ext uri="{FF2B5EF4-FFF2-40B4-BE49-F238E27FC236}">
                <a16:creationId xmlns:a16="http://schemas.microsoft.com/office/drawing/2014/main" id="{24E7BF30-DBD7-3452-7A9B-340FEA683D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173038"/>
            <a:ext cx="698500" cy="55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410" name="Line 2">
            <a:extLst>
              <a:ext uri="{FF2B5EF4-FFF2-40B4-BE49-F238E27FC236}">
                <a16:creationId xmlns:a16="http://schemas.microsoft.com/office/drawing/2014/main" id="{934FE7DA-D4FE-9F87-D79A-5172B9891C4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14300" y="871538"/>
            <a:ext cx="11909425" cy="31750"/>
          </a:xfrm>
          <a:prstGeom prst="line">
            <a:avLst/>
          </a:prstGeom>
          <a:noFill/>
          <a:ln w="57240" cap="flat">
            <a:solidFill>
              <a:srgbClr val="3D90C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DEBEAC7A-C23F-443F-F5CB-907F7C8D425B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617788" y="504825"/>
            <a:ext cx="3451225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Berufliches Gymnasium Gesundheit und Soziales</a:t>
            </a:r>
          </a:p>
        </p:txBody>
      </p:sp>
      <p:sp>
        <p:nvSpPr>
          <p:cNvPr id="17412" name="Rectangle 4">
            <a:extLst>
              <a:ext uri="{FF2B5EF4-FFF2-40B4-BE49-F238E27FC236}">
                <a16:creationId xmlns:a16="http://schemas.microsoft.com/office/drawing/2014/main" id="{E4E9CDAE-590D-5718-6090-0A57E84FE30A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900113" y="504825"/>
            <a:ext cx="1657350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BBS V Braunschweig</a:t>
            </a:r>
          </a:p>
        </p:txBody>
      </p:sp>
      <p:sp>
        <p:nvSpPr>
          <p:cNvPr id="17413" name="Rectangle 5">
            <a:extLst>
              <a:ext uri="{FF2B5EF4-FFF2-40B4-BE49-F238E27FC236}">
                <a16:creationId xmlns:a16="http://schemas.microsoft.com/office/drawing/2014/main" id="{F68ED187-70A2-A0F5-3EF2-333DEDF8CB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2338" y="158750"/>
            <a:ext cx="3208337" cy="577850"/>
          </a:xfrm>
          <a:prstGeom prst="rect">
            <a:avLst/>
          </a:prstGeom>
          <a:solidFill>
            <a:srgbClr val="FFE6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3200" b="1">
                <a:cs typeface="Calibri" panose="020F0502020204030204" pitchFamily="34" charset="0"/>
              </a:rPr>
              <a:t>Kooperation  </a:t>
            </a:r>
          </a:p>
        </p:txBody>
      </p:sp>
      <p:sp>
        <p:nvSpPr>
          <p:cNvPr id="17414" name="Rectangle 6">
            <a:extLst>
              <a:ext uri="{FF2B5EF4-FFF2-40B4-BE49-F238E27FC236}">
                <a16:creationId xmlns:a16="http://schemas.microsoft.com/office/drawing/2014/main" id="{54F08CC0-9631-C9F5-7BE7-BF6BF03E8F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2482850"/>
            <a:ext cx="10726737" cy="3443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 marL="285750" indent="-282575"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de-DE" altLang="en-US">
                <a:latin typeface="Verdana" panose="020B0604030504040204" pitchFamily="34" charset="0"/>
                <a:cs typeface="Times New Roman" panose="02020603050405020304" pitchFamily="18" charset="0"/>
              </a:rPr>
              <a:t>Fragen zur Evaluation: </a:t>
            </a: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de-DE" altLang="en-US">
                <a:latin typeface="Verdana" panose="020B0604030504040204" pitchFamily="34" charset="0"/>
                <a:cs typeface="Times New Roman" panose="02020603050405020304" pitchFamily="18" charset="0"/>
              </a:rPr>
              <a:t> </a:t>
            </a:r>
          </a:p>
          <a:p>
            <a:pPr marL="284163" hangingPunct="1">
              <a:lnSpc>
                <a:spcPct val="100000"/>
              </a:lnSpc>
              <a:buSzPct val="45000"/>
              <a:buFont typeface="Arial" panose="020B0604020202020204" pitchFamily="34" charset="0"/>
              <a:buChar char="•"/>
            </a:pPr>
            <a:r>
              <a:rPr lang="de-DE" altLang="en-US">
                <a:latin typeface="Verdana" panose="020B0604030504040204" pitchFamily="34" charset="0"/>
                <a:cs typeface="Times New Roman" panose="02020603050405020304" pitchFamily="18" charset="0"/>
              </a:rPr>
              <a:t>Wie gelingt uns das, was wir tun? </a:t>
            </a:r>
          </a:p>
          <a:p>
            <a:pPr marL="284163" hangingPunct="1">
              <a:lnSpc>
                <a:spcPct val="100000"/>
              </a:lnSpc>
              <a:buSzPct val="45000"/>
              <a:buFont typeface="Arial" panose="020B0604020202020204" pitchFamily="34" charset="0"/>
              <a:buChar char="•"/>
            </a:pPr>
            <a:r>
              <a:rPr lang="de-DE" altLang="en-US">
                <a:latin typeface="Verdana" panose="020B0604030504040204" pitchFamily="34" charset="0"/>
                <a:cs typeface="Times New Roman" panose="02020603050405020304" pitchFamily="18" charset="0"/>
              </a:rPr>
              <a:t>Was ist förderlich, was ist hinderlich für eine gelingende Kooperation? </a:t>
            </a:r>
          </a:p>
          <a:p>
            <a:pPr marL="284163" hangingPunct="1">
              <a:lnSpc>
                <a:spcPct val="100000"/>
              </a:lnSpc>
              <a:buSzPct val="45000"/>
              <a:buFont typeface="Arial" panose="020B0604020202020204" pitchFamily="34" charset="0"/>
              <a:buChar char="•"/>
            </a:pPr>
            <a:r>
              <a:rPr lang="de-DE" altLang="en-US">
                <a:latin typeface="Verdana" panose="020B0604030504040204" pitchFamily="34" charset="0"/>
                <a:cs typeface="Times New Roman" panose="02020603050405020304" pitchFamily="18" charset="0"/>
              </a:rPr>
              <a:t>Wie gewährleisten wir eine optimale Nutzung unserer Ressourcen „Zeit / Wissen / Fähigkeiten / Beziehungen“? </a:t>
            </a: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de-DE" altLang="en-US">
                <a:latin typeface="Verdana" panose="020B0604030504040204" pitchFamily="34" charset="0"/>
                <a:cs typeface="Times New Roman" panose="02020603050405020304" pitchFamily="18" charset="0"/>
              </a:rPr>
              <a:t> </a:t>
            </a: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de-DE" altLang="en-US">
                <a:latin typeface="Verdana" panose="020B0604030504040204" pitchFamily="34" charset="0"/>
                <a:cs typeface="Times New Roman" panose="02020603050405020304" pitchFamily="18" charset="0"/>
              </a:rPr>
              <a:t>Kommunizieren: Gemeinsame Evaluation vereinbaren; Einschätzungen mitteilen/austauschen</a:t>
            </a: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endParaRPr lang="de-DE" altLang="en-US" sz="2000">
              <a:cs typeface="Times New Roman" panose="02020603050405020304" pitchFamily="18" charset="0"/>
            </a:endParaRP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endParaRPr lang="de-DE" altLang="en-US" sz="2000">
              <a:cs typeface="Times New Roman" panose="02020603050405020304" pitchFamily="18" charset="0"/>
            </a:endParaRPr>
          </a:p>
          <a:p>
            <a:pPr marL="647700" indent="0"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b="1">
                <a:latin typeface="Verdana" panose="020B0604030504040204" pitchFamily="34" charset="0"/>
                <a:cs typeface="Times New Roman" panose="02020603050405020304" pitchFamily="18" charset="0"/>
              </a:rPr>
              <a:t>Im Projektverlauf (Planung, Vorbereitung, Durchführung) </a:t>
            </a:r>
          </a:p>
        </p:txBody>
      </p:sp>
      <p:sp>
        <p:nvSpPr>
          <p:cNvPr id="17415" name="Rectangle 7">
            <a:extLst>
              <a:ext uri="{FF2B5EF4-FFF2-40B4-BE49-F238E27FC236}">
                <a16:creationId xmlns:a16="http://schemas.microsoft.com/office/drawing/2014/main" id="{4A74E806-385D-0EAD-5C18-3BBB72A9B2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1613" y="1414463"/>
            <a:ext cx="11549062" cy="942975"/>
          </a:xfrm>
          <a:prstGeom prst="rect">
            <a:avLst/>
          </a:prstGeom>
          <a:solidFill>
            <a:srgbClr val="FFE6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800" b="1">
                <a:latin typeface="Verdana" panose="020B0604030504040204" pitchFamily="34" charset="0"/>
              </a:rPr>
              <a:t>5. Schritt – </a:t>
            </a:r>
            <a:r>
              <a:rPr lang="de-DE" altLang="en-US" sz="2800" b="1">
                <a:latin typeface="Verdana" panose="020B0604030504040204" pitchFamily="34" charset="0"/>
                <a:cs typeface="Times New Roman" panose="02020603050405020304" pitchFamily="18" charset="0"/>
              </a:rPr>
              <a:t>Projektumsetzung evaluieren </a:t>
            </a:r>
          </a:p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800" b="1">
                <a:latin typeface="Verdana" panose="020B0604030504040204" pitchFamily="34" charset="0"/>
                <a:cs typeface="Times New Roman" panose="02020603050405020304" pitchFamily="18" charset="0"/>
              </a:rPr>
              <a:t>und kommunizieren</a:t>
            </a:r>
          </a:p>
        </p:txBody>
      </p:sp>
      <p:pic>
        <p:nvPicPr>
          <p:cNvPr id="17416" name="Picture 8">
            <a:extLst>
              <a:ext uri="{FF2B5EF4-FFF2-40B4-BE49-F238E27FC236}">
                <a16:creationId xmlns:a16="http://schemas.microsoft.com/office/drawing/2014/main" id="{F6DB4ECE-6B4A-48D6-CAF0-4C5B2EF05D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7300" y="1162050"/>
            <a:ext cx="1751013" cy="1677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>
            <a:extLst>
              <a:ext uri="{FF2B5EF4-FFF2-40B4-BE49-F238E27FC236}">
                <a16:creationId xmlns:a16="http://schemas.microsoft.com/office/drawing/2014/main" id="{C02CA100-1F9D-F142-CAF9-561DD0F813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173038"/>
            <a:ext cx="698500" cy="55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8434" name="Line 2">
            <a:extLst>
              <a:ext uri="{FF2B5EF4-FFF2-40B4-BE49-F238E27FC236}">
                <a16:creationId xmlns:a16="http://schemas.microsoft.com/office/drawing/2014/main" id="{8FE1233D-37D5-0A54-9BA6-EF2F660FFA2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14300" y="871538"/>
            <a:ext cx="11909425" cy="31750"/>
          </a:xfrm>
          <a:prstGeom prst="line">
            <a:avLst/>
          </a:prstGeom>
          <a:noFill/>
          <a:ln w="57240" cap="flat">
            <a:solidFill>
              <a:srgbClr val="3D90C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F46B984C-955C-D619-0734-1BF0E297B174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617788" y="504825"/>
            <a:ext cx="3451225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Berufliches Gymnasium Gesundheit und Soziales</a:t>
            </a:r>
          </a:p>
        </p:txBody>
      </p:sp>
      <p:sp>
        <p:nvSpPr>
          <p:cNvPr id="18436" name="Rectangle 4">
            <a:extLst>
              <a:ext uri="{FF2B5EF4-FFF2-40B4-BE49-F238E27FC236}">
                <a16:creationId xmlns:a16="http://schemas.microsoft.com/office/drawing/2014/main" id="{7FEDC93C-7BAC-AA81-5BA4-855687E79C15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900113" y="504825"/>
            <a:ext cx="1657350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1200" b="1">
                <a:latin typeface="Calibri" panose="020F0502020204030204" pitchFamily="34" charset="0"/>
                <a:cs typeface="Times New Roman" panose="02020603050405020304" pitchFamily="18" charset="0"/>
              </a:rPr>
              <a:t>BBS V Braunschweig</a:t>
            </a:r>
          </a:p>
        </p:txBody>
      </p:sp>
      <p:sp>
        <p:nvSpPr>
          <p:cNvPr id="18437" name="Rectangle 5">
            <a:extLst>
              <a:ext uri="{FF2B5EF4-FFF2-40B4-BE49-F238E27FC236}">
                <a16:creationId xmlns:a16="http://schemas.microsoft.com/office/drawing/2014/main" id="{4B536C85-46AC-DE47-EB5B-E937638CB5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2338" y="158750"/>
            <a:ext cx="3208337" cy="577850"/>
          </a:xfrm>
          <a:prstGeom prst="rect">
            <a:avLst/>
          </a:prstGeom>
          <a:solidFill>
            <a:srgbClr val="FFE6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3200" b="1">
                <a:cs typeface="Calibri" panose="020F0502020204030204" pitchFamily="34" charset="0"/>
              </a:rPr>
              <a:t>Kooperation  </a:t>
            </a:r>
          </a:p>
        </p:txBody>
      </p:sp>
      <p:sp>
        <p:nvSpPr>
          <p:cNvPr id="18438" name="Rectangle 6">
            <a:extLst>
              <a:ext uri="{FF2B5EF4-FFF2-40B4-BE49-F238E27FC236}">
                <a16:creationId xmlns:a16="http://schemas.microsoft.com/office/drawing/2014/main" id="{D429945D-3B3A-F229-CAE3-F222F92852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96975" y="3236913"/>
            <a:ext cx="10726738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de-DE" altLang="en-US">
                <a:latin typeface="Verdana" panose="020B0604030504040204" pitchFamily="34" charset="0"/>
                <a:cs typeface="Times New Roman" panose="02020603050405020304" pitchFamily="18" charset="0"/>
              </a:rPr>
              <a:t>Gemeinsamer Abschluss aller Beteiligten (vorher vereinbaren); Betrachtung und Würdigung des Geleisteten; eventuell Zukunftsaussichten</a:t>
            </a:r>
          </a:p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b="1">
                <a:latin typeface="Verdana" panose="020B0604030504040204" pitchFamily="34" charset="0"/>
                <a:cs typeface="Times New Roman" panose="02020603050405020304" pitchFamily="18" charset="0"/>
              </a:rPr>
              <a:t> </a:t>
            </a:r>
          </a:p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b="1">
                <a:latin typeface="Verdana" panose="020B0604030504040204" pitchFamily="34" charset="0"/>
                <a:cs typeface="Times New Roman" panose="02020603050405020304" pitchFamily="18" charset="0"/>
              </a:rPr>
              <a:t> </a:t>
            </a:r>
          </a:p>
          <a:p>
            <a:pPr marL="647700"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800" b="1">
                <a:latin typeface="Verdana" panose="020B0604030504040204" pitchFamily="34" charset="0"/>
                <a:cs typeface="Times New Roman" panose="02020603050405020304" pitchFamily="18" charset="0"/>
              </a:rPr>
              <a:t>Zum Abschluss des Projektes </a:t>
            </a: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endParaRPr lang="de-DE" altLang="en-US" sz="2800" b="1">
              <a:latin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439" name="Rectangle 7">
            <a:extLst>
              <a:ext uri="{FF2B5EF4-FFF2-40B4-BE49-F238E27FC236}">
                <a16:creationId xmlns:a16="http://schemas.microsoft.com/office/drawing/2014/main" id="{DED065C6-EF3A-20D2-3297-F91BDCC446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1613" y="1414463"/>
            <a:ext cx="11549062" cy="517525"/>
          </a:xfrm>
          <a:prstGeom prst="rect">
            <a:avLst/>
          </a:prstGeom>
          <a:solidFill>
            <a:srgbClr val="FFE6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de-DE" altLang="en-US" sz="2800" b="1">
                <a:latin typeface="Verdana" panose="020B0604030504040204" pitchFamily="34" charset="0"/>
              </a:rPr>
              <a:t>6. Schritt – </a:t>
            </a:r>
            <a:r>
              <a:rPr lang="de-DE" altLang="en-US" sz="2800" b="1">
                <a:latin typeface="Verdana" panose="020B0604030504040204" pitchFamily="34" charset="0"/>
                <a:cs typeface="Times New Roman" panose="02020603050405020304" pitchFamily="18" charset="0"/>
              </a:rPr>
              <a:t>Beenden, Abschließen, Abschied nehmen</a:t>
            </a:r>
          </a:p>
        </p:txBody>
      </p:sp>
      <p:pic>
        <p:nvPicPr>
          <p:cNvPr id="18440" name="Picture 8">
            <a:extLst>
              <a:ext uri="{FF2B5EF4-FFF2-40B4-BE49-F238E27FC236}">
                <a16:creationId xmlns:a16="http://schemas.microsoft.com/office/drawing/2014/main" id="{EFAF6E1E-CA54-8554-02D4-BD2F1D4197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0313" y="4881563"/>
            <a:ext cx="1751012" cy="1677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en-US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en-US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34451</TotalTime>
  <Application>Microsoft Office PowerPoint</Application>
  <PresentationFormat>Benutzerdefiniert</PresentationFormat>
  <Slides>16</Slides>
  <Notes>16</Notes>
  <HiddenSlides>0</HiddenSlide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16</vt:i4>
      </vt:variant>
    </vt:vector>
  </HeadingPairs>
  <TitlesOfParts>
    <vt:vector size="17" baseType="lpstr"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Jörn Fischer</cp:lastModifiedBy>
  <cp:revision>2</cp:revision>
  <cp:lastPrinted>1601-01-01T00:00:00Z</cp:lastPrinted>
  <dcterms:created xsi:type="dcterms:W3CDTF">1601-01-01T00:00:00Z</dcterms:created>
  <dcterms:modified xsi:type="dcterms:W3CDTF">2023-07-20T11:52:50Z</dcterms:modified>
</cp:coreProperties>
</file>