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Another Shabby Light" pitchFamily="2" charset="0"/>
      <p:regular r:id="rId13"/>
    </p:embeddedFont>
    <p:embeddedFont>
      <p:font typeface="Hagrid" pitchFamily="2" charset="0"/>
      <p:regular r:id="rId14"/>
    </p:embeddedFont>
    <p:embeddedFont>
      <p:font typeface="Hagrid Heavy" pitchFamily="2" charset="0"/>
      <p:regular r:id="rId15"/>
      <p:bold r:id="rId16"/>
    </p:embeddedFont>
    <p:embeddedFont>
      <p:font typeface="Hagrid Ultra-Bold" pitchFamily="2" charset="0"/>
      <p:regular r:id="rId17"/>
      <p:bold r:id="rId18"/>
    </p:embeddedFont>
    <p:embeddedFont>
      <p:font typeface="Moontime" pitchFamily="2" charset="0"/>
      <p:regular r:id="rId19"/>
    </p:embeddedFont>
    <p:embeddedFont>
      <p:font typeface="Open Sans Bold" panose="020B0806030504020204" pitchFamily="34" charset="0"/>
      <p:regular r:id="rId20"/>
      <p:bold r:id="rId21"/>
    </p:embeddedFont>
    <p:embeddedFont>
      <p:font typeface="Open Sans Light" panose="020B0306030504020204" pitchFamily="34" charset="0"/>
      <p:regular r:id="rId22"/>
      <p:italic r:id="rId23"/>
    </p:embeddedFont>
    <p:embeddedFont>
      <p:font typeface="Playlist Script" pitchFamily="2" charset="0"/>
      <p:regular r:id="rId24"/>
    </p:embeddedFont>
    <p:embeddedFont>
      <p:font typeface="Roboto" panose="02000000000000000000" pitchFamily="2"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autoAdjust="0"/>
    <p:restoredTop sz="94503" autoAdjust="0"/>
  </p:normalViewPr>
  <p:slideViewPr>
    <p:cSldViewPr>
      <p:cViewPr varScale="1">
        <p:scale>
          <a:sx n="61" d="100"/>
          <a:sy n="61" d="100"/>
        </p:scale>
        <p:origin x="664" y="2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9/24/25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grpSp>
        <p:nvGrpSpPr>
          <p:cNvPr id="2" name="Group 2"/>
          <p:cNvGrpSpPr/>
          <p:nvPr/>
        </p:nvGrpSpPr>
        <p:grpSpPr>
          <a:xfrm>
            <a:off x="1028700" y="7741834"/>
            <a:ext cx="16369002" cy="2027950"/>
            <a:chOff x="0" y="0"/>
            <a:chExt cx="3998814" cy="495412"/>
          </a:xfrm>
        </p:grpSpPr>
        <p:sp>
          <p:nvSpPr>
            <p:cNvPr id="3" name="Freeform 3"/>
            <p:cNvSpPr/>
            <p:nvPr/>
          </p:nvSpPr>
          <p:spPr>
            <a:xfrm>
              <a:off x="0" y="0"/>
              <a:ext cx="3998814" cy="495412"/>
            </a:xfrm>
            <a:custGeom>
              <a:avLst/>
              <a:gdLst/>
              <a:ahLst/>
              <a:cxnLst/>
              <a:rect l="l" t="t" r="r" b="b"/>
              <a:pathLst>
                <a:path w="3998814" h="495412">
                  <a:moveTo>
                    <a:pt x="0" y="0"/>
                  </a:moveTo>
                  <a:lnTo>
                    <a:pt x="3998814" y="0"/>
                  </a:lnTo>
                  <a:lnTo>
                    <a:pt x="3998814" y="495412"/>
                  </a:lnTo>
                  <a:lnTo>
                    <a:pt x="0" y="495412"/>
                  </a:lnTo>
                  <a:close/>
                </a:path>
              </a:pathLst>
            </a:custGeom>
            <a:solidFill>
              <a:srgbClr val="F5E6CA"/>
            </a:solidFill>
          </p:spPr>
          <p:txBody>
            <a:bodyPr/>
            <a:lstStyle/>
            <a:p>
              <a:endParaRPr lang="de-DE"/>
            </a:p>
          </p:txBody>
        </p:sp>
        <p:sp>
          <p:nvSpPr>
            <p:cNvPr id="4" name="TextBox 4"/>
            <p:cNvSpPr txBox="1"/>
            <p:nvPr/>
          </p:nvSpPr>
          <p:spPr>
            <a:xfrm>
              <a:off x="0" y="-38100"/>
              <a:ext cx="3998814" cy="533512"/>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3211550" y="1028700"/>
            <a:ext cx="4047750" cy="6180122"/>
          </a:xfrm>
          <a:custGeom>
            <a:avLst/>
            <a:gdLst/>
            <a:ahLst/>
            <a:cxnLst/>
            <a:rect l="l" t="t" r="r" b="b"/>
            <a:pathLst>
              <a:path w="4047750" h="6180122">
                <a:moveTo>
                  <a:pt x="0" y="0"/>
                </a:moveTo>
                <a:lnTo>
                  <a:pt x="4047750" y="0"/>
                </a:lnTo>
                <a:lnTo>
                  <a:pt x="4047750" y="6180122"/>
                </a:lnTo>
                <a:lnTo>
                  <a:pt x="0" y="6180122"/>
                </a:lnTo>
                <a:lnTo>
                  <a:pt x="0" y="0"/>
                </a:lnTo>
                <a:close/>
              </a:path>
            </a:pathLst>
          </a:custGeom>
          <a:blipFill>
            <a:blip r:embed="rId2"/>
            <a:stretch>
              <a:fillRect/>
            </a:stretch>
          </a:blipFill>
        </p:spPr>
        <p:txBody>
          <a:bodyPr/>
          <a:lstStyle/>
          <a:p>
            <a:endParaRPr lang="de-DE"/>
          </a:p>
        </p:txBody>
      </p:sp>
      <p:sp>
        <p:nvSpPr>
          <p:cNvPr id="6" name="TextBox 6"/>
          <p:cNvSpPr txBox="1"/>
          <p:nvPr/>
        </p:nvSpPr>
        <p:spPr>
          <a:xfrm>
            <a:off x="5229667" y="3052294"/>
            <a:ext cx="7678074" cy="2911522"/>
          </a:xfrm>
          <a:prstGeom prst="rect">
            <a:avLst/>
          </a:prstGeom>
        </p:spPr>
        <p:txBody>
          <a:bodyPr lIns="0" tIns="0" rIns="0" bIns="0" rtlCol="0" anchor="t">
            <a:spAutoFit/>
          </a:bodyPr>
          <a:lstStyle/>
          <a:p>
            <a:pPr algn="ctr">
              <a:lnSpc>
                <a:spcPts val="23797"/>
              </a:lnSpc>
            </a:pPr>
            <a:r>
              <a:rPr lang="en-US" sz="16998">
                <a:solidFill>
                  <a:srgbClr val="F5E6CA"/>
                </a:solidFill>
                <a:latin typeface="Moontime"/>
                <a:ea typeface="Moontime"/>
                <a:cs typeface="Moontime"/>
                <a:sym typeface="Moontime"/>
              </a:rPr>
              <a:t>MOIN!</a:t>
            </a:r>
          </a:p>
        </p:txBody>
      </p:sp>
      <p:sp>
        <p:nvSpPr>
          <p:cNvPr id="7" name="TextBox 7"/>
          <p:cNvSpPr txBox="1"/>
          <p:nvPr/>
        </p:nvSpPr>
        <p:spPr>
          <a:xfrm>
            <a:off x="6036238" y="952500"/>
            <a:ext cx="6064931" cy="1097416"/>
          </a:xfrm>
          <a:prstGeom prst="rect">
            <a:avLst/>
          </a:prstGeom>
        </p:spPr>
        <p:txBody>
          <a:bodyPr lIns="0" tIns="0" rIns="0" bIns="0" rtlCol="0" anchor="t">
            <a:spAutoFit/>
          </a:bodyPr>
          <a:lstStyle/>
          <a:p>
            <a:pPr algn="ctr">
              <a:lnSpc>
                <a:spcPts val="4619"/>
              </a:lnSpc>
            </a:pPr>
            <a:r>
              <a:rPr lang="en-US" sz="3299" b="1">
                <a:solidFill>
                  <a:srgbClr val="F5E6CA"/>
                </a:solidFill>
                <a:latin typeface="Hagrid Ultra-Bold"/>
                <a:ea typeface="Hagrid Ultra-Bold"/>
                <a:cs typeface="Hagrid Ultra-Bold"/>
                <a:sym typeface="Hagrid Ultra-Bold"/>
              </a:rPr>
              <a:t>ABITURSCHWERPUNKT 2 - ABITUR 2027</a:t>
            </a:r>
          </a:p>
        </p:txBody>
      </p:sp>
      <p:sp>
        <p:nvSpPr>
          <p:cNvPr id="8" name="Freeform 8"/>
          <p:cNvSpPr/>
          <p:nvPr/>
        </p:nvSpPr>
        <p:spPr>
          <a:xfrm>
            <a:off x="-2060904" y="771238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e-DE"/>
          </a:p>
        </p:txBody>
      </p:sp>
      <p:sp>
        <p:nvSpPr>
          <p:cNvPr id="9" name="TextBox 9"/>
          <p:cNvSpPr txBox="1"/>
          <p:nvPr/>
        </p:nvSpPr>
        <p:spPr>
          <a:xfrm>
            <a:off x="1028700" y="8038291"/>
            <a:ext cx="16080008" cy="1979931"/>
          </a:xfrm>
          <a:prstGeom prst="rect">
            <a:avLst/>
          </a:prstGeom>
        </p:spPr>
        <p:txBody>
          <a:bodyPr lIns="0" tIns="0" rIns="0" bIns="0" rtlCol="0" anchor="t">
            <a:spAutoFit/>
          </a:bodyPr>
          <a:lstStyle/>
          <a:p>
            <a:pPr algn="ctr">
              <a:lnSpc>
                <a:spcPts val="5319"/>
              </a:lnSpc>
              <a:spcBef>
                <a:spcPct val="0"/>
              </a:spcBef>
            </a:pPr>
            <a:r>
              <a:rPr lang="en-US" sz="3799" b="1">
                <a:solidFill>
                  <a:srgbClr val="343F56"/>
                </a:solidFill>
                <a:latin typeface="Open Sans Bold"/>
                <a:ea typeface="Open Sans Bold"/>
                <a:cs typeface="Open Sans Bold"/>
                <a:sym typeface="Open Sans Bold"/>
              </a:rPr>
              <a:t>Kinder mit ADHS in ihrer Persönlichkeitsentwicklung und</a:t>
            </a:r>
          </a:p>
          <a:p>
            <a:pPr algn="ctr">
              <a:lnSpc>
                <a:spcPts val="5319"/>
              </a:lnSpc>
              <a:spcBef>
                <a:spcPct val="0"/>
              </a:spcBef>
            </a:pPr>
            <a:r>
              <a:rPr lang="en-US" sz="3799" b="1">
                <a:solidFill>
                  <a:srgbClr val="343F56"/>
                </a:solidFill>
                <a:latin typeface="Open Sans Bold"/>
                <a:ea typeface="Open Sans Bold"/>
                <a:cs typeface="Open Sans Bold"/>
                <a:sym typeface="Open Sans Bold"/>
              </a:rPr>
              <a:t>psychischen Gesundheit stärken</a:t>
            </a:r>
          </a:p>
          <a:p>
            <a:pPr algn="ctr">
              <a:lnSpc>
                <a:spcPts val="5319"/>
              </a:lnSpc>
              <a:spcBef>
                <a:spcPct val="0"/>
              </a:spcBef>
            </a:pPr>
            <a:endParaRPr lang="en-US" sz="3799" b="1">
              <a:solidFill>
                <a:srgbClr val="343F56"/>
              </a:solidFill>
              <a:latin typeface="Open Sans Bold"/>
              <a:ea typeface="Open Sans Bold"/>
              <a:cs typeface="Open Sans Bold"/>
              <a:sym typeface="Open Sans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2 </a:t>
            </a:r>
          </a:p>
        </p:txBody>
      </p:sp>
      <p:sp>
        <p:nvSpPr>
          <p:cNvPr id="3" name="TextBox 3"/>
          <p:cNvSpPr txBox="1"/>
          <p:nvPr/>
        </p:nvSpPr>
        <p:spPr>
          <a:xfrm>
            <a:off x="1028700" y="1505584"/>
            <a:ext cx="16230600" cy="2484759"/>
          </a:xfrm>
          <a:prstGeom prst="rect">
            <a:avLst/>
          </a:prstGeom>
        </p:spPr>
        <p:txBody>
          <a:bodyPr lIns="0" tIns="0" rIns="0" bIns="0" rtlCol="0" anchor="t">
            <a:spAutoFit/>
          </a:bodyPr>
          <a:lstStyle/>
          <a:p>
            <a:pPr algn="l">
              <a:lnSpc>
                <a:spcPts val="5800"/>
              </a:lnSpc>
            </a:pPr>
            <a:r>
              <a:rPr lang="en-US" sz="5800">
                <a:solidFill>
                  <a:srgbClr val="F5E6CA"/>
                </a:solidFill>
                <a:latin typeface="Moontime"/>
                <a:ea typeface="Moontime"/>
                <a:cs typeface="Moontime"/>
                <a:sym typeface="Moontime"/>
              </a:rPr>
              <a:t>KINDER MIT ADHS IN IHRER PERSÖNLICHKEITSENTWICKLUNG UND PSYCHISCHEN GESUNDHEIT STÄRKEN</a:t>
            </a:r>
          </a:p>
          <a:p>
            <a:pPr algn="l">
              <a:lnSpc>
                <a:spcPts val="7600"/>
              </a:lnSpc>
            </a:pPr>
            <a:endParaRPr lang="en-US" sz="5800">
              <a:solidFill>
                <a:srgbClr val="F5E6CA"/>
              </a:solidFill>
              <a:latin typeface="Moontime"/>
              <a:ea typeface="Moontime"/>
              <a:cs typeface="Moontime"/>
              <a:sym typeface="Moontime"/>
            </a:endParaRPr>
          </a:p>
        </p:txBody>
      </p:sp>
      <p:grpSp>
        <p:nvGrpSpPr>
          <p:cNvPr id="4" name="Group 4"/>
          <p:cNvGrpSpPr/>
          <p:nvPr/>
        </p:nvGrpSpPr>
        <p:grpSpPr>
          <a:xfrm>
            <a:off x="1028700" y="3120496"/>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331910" y="4468181"/>
            <a:ext cx="15624180" cy="6069694"/>
          </a:xfrm>
          <a:prstGeom prst="rect">
            <a:avLst/>
          </a:prstGeom>
        </p:spPr>
        <p:txBody>
          <a:bodyPr lIns="0" tIns="0" rIns="0" bIns="0" rtlCol="0" anchor="t">
            <a:spAutoFit/>
          </a:bodyPr>
          <a:lstStyle/>
          <a:p>
            <a:pPr algn="l">
              <a:lnSpc>
                <a:spcPts val="4203"/>
              </a:lnSpc>
            </a:pPr>
            <a:r>
              <a:rPr lang="en-US" sz="3309">
                <a:solidFill>
                  <a:srgbClr val="343F56"/>
                </a:solidFill>
                <a:latin typeface="Roboto"/>
                <a:ea typeface="Roboto"/>
                <a:cs typeface="Roboto"/>
                <a:sym typeface="Roboto"/>
              </a:rPr>
              <a:t>Der thematische Schwerpunkt behandelt das Lerngebiet 4 „Persönlichkeit und psychische Gesundheit analysieren“. Dabei werden Merkmale psychischer Gesundheit und Krankheit sowie die Bedeutung von Norm und Abweichung im gesellschaftlichen Kontext berücksichtigt.</a:t>
            </a:r>
          </a:p>
          <a:p>
            <a:pPr algn="l">
              <a:lnSpc>
                <a:spcPts val="4203"/>
              </a:lnSpc>
            </a:pPr>
            <a:r>
              <a:rPr lang="en-US" sz="3309">
                <a:solidFill>
                  <a:srgbClr val="343F56"/>
                </a:solidFill>
                <a:latin typeface="Roboto"/>
                <a:ea typeface="Roboto"/>
                <a:cs typeface="Roboto"/>
                <a:sym typeface="Roboto"/>
              </a:rPr>
              <a:t>Im Fokus steht dabei die Aufmerksamkeitsdefizit- und Hyperaktivitätsstörung (ADHS) mit den möglichen Ursachen und Symptomen bzw. Erscheinungsformen. Zudem werden auch ein erhöhter Medienkonsum und Folgen mangelnder Bewegung als gesellschaftliche Einflüsse auf Kinder, insbesondere Kinder mit ADHS, thematisiert.</a:t>
            </a: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p:txBody>
      </p:sp>
      <p:sp>
        <p:nvSpPr>
          <p:cNvPr id="8" name="AutoShape 8"/>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9" name="TextBox 9"/>
          <p:cNvSpPr txBox="1"/>
          <p:nvPr/>
        </p:nvSpPr>
        <p:spPr>
          <a:xfrm>
            <a:off x="1331910" y="3588705"/>
            <a:ext cx="16230600" cy="708026"/>
          </a:xfrm>
          <a:prstGeom prst="rect">
            <a:avLst/>
          </a:prstGeom>
        </p:spPr>
        <p:txBody>
          <a:bodyPr lIns="0" tIns="0" rIns="0" bIns="0" rtlCol="0" anchor="t">
            <a:spAutoFit/>
          </a:bodyPr>
          <a:lstStyle/>
          <a:p>
            <a:pPr algn="l">
              <a:lnSpc>
                <a:spcPts val="5599"/>
              </a:lnSpc>
              <a:spcBef>
                <a:spcPct val="0"/>
              </a:spcBef>
            </a:pPr>
            <a:r>
              <a:rPr lang="en-US" sz="3999">
                <a:solidFill>
                  <a:srgbClr val="343F56"/>
                </a:solidFill>
                <a:latin typeface="Another Shabby Light"/>
                <a:ea typeface="Another Shabby Light"/>
                <a:cs typeface="Another Shabby Light"/>
                <a:sym typeface="Another Shabby Light"/>
              </a:rPr>
              <a:t>Teil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2 </a:t>
            </a:r>
          </a:p>
        </p:txBody>
      </p:sp>
      <p:sp>
        <p:nvSpPr>
          <p:cNvPr id="3" name="TextBox 3"/>
          <p:cNvSpPr txBox="1"/>
          <p:nvPr/>
        </p:nvSpPr>
        <p:spPr>
          <a:xfrm>
            <a:off x="1028700" y="1505584"/>
            <a:ext cx="16230600" cy="2484759"/>
          </a:xfrm>
          <a:prstGeom prst="rect">
            <a:avLst/>
          </a:prstGeom>
        </p:spPr>
        <p:txBody>
          <a:bodyPr lIns="0" tIns="0" rIns="0" bIns="0" rtlCol="0" anchor="t">
            <a:spAutoFit/>
          </a:bodyPr>
          <a:lstStyle/>
          <a:p>
            <a:pPr algn="l">
              <a:lnSpc>
                <a:spcPts val="5800"/>
              </a:lnSpc>
            </a:pPr>
            <a:r>
              <a:rPr lang="en-US" sz="5800">
                <a:solidFill>
                  <a:srgbClr val="F5E6CA"/>
                </a:solidFill>
                <a:latin typeface="Moontime"/>
                <a:ea typeface="Moontime"/>
                <a:cs typeface="Moontime"/>
                <a:sym typeface="Moontime"/>
              </a:rPr>
              <a:t>KINDER MIT ADHS IN IHRER PERSÖNLICHKEITSENTWICKLUNG UND PSYCHISCHEN GESUNDHEIT STÄRKEN</a:t>
            </a:r>
          </a:p>
          <a:p>
            <a:pPr algn="l">
              <a:lnSpc>
                <a:spcPts val="7600"/>
              </a:lnSpc>
            </a:pPr>
            <a:endParaRPr lang="en-US" sz="5800">
              <a:solidFill>
                <a:srgbClr val="F5E6CA"/>
              </a:solidFill>
              <a:latin typeface="Moontime"/>
              <a:ea typeface="Moontime"/>
              <a:cs typeface="Moontime"/>
              <a:sym typeface="Moontime"/>
            </a:endParaRPr>
          </a:p>
        </p:txBody>
      </p:sp>
      <p:grpSp>
        <p:nvGrpSpPr>
          <p:cNvPr id="4" name="Group 4"/>
          <p:cNvGrpSpPr/>
          <p:nvPr/>
        </p:nvGrpSpPr>
        <p:grpSpPr>
          <a:xfrm>
            <a:off x="1028700" y="3120496"/>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331910" y="4161793"/>
            <a:ext cx="15624180" cy="6564994"/>
          </a:xfrm>
          <a:prstGeom prst="rect">
            <a:avLst/>
          </a:prstGeom>
        </p:spPr>
        <p:txBody>
          <a:bodyPr lIns="0" tIns="0" rIns="0" bIns="0" rtlCol="0" anchor="t">
            <a:spAutoFit/>
          </a:bodyPr>
          <a:lstStyle/>
          <a:p>
            <a:pPr algn="l">
              <a:lnSpc>
                <a:spcPts val="4203"/>
              </a:lnSpc>
            </a:pPr>
            <a:r>
              <a:rPr lang="en-US" sz="3309">
                <a:solidFill>
                  <a:srgbClr val="343F56"/>
                </a:solidFill>
                <a:latin typeface="Roboto"/>
                <a:ea typeface="Roboto"/>
                <a:cs typeface="Roboto"/>
                <a:sym typeface="Roboto"/>
              </a:rPr>
              <a:t>Daran anknüpfend werden Handlungsmöglichkeiten pädagogischer Fachkräfte im Alltag der betroffenen Kinder in Kindertageseinrichtungen und Grundschulen sowie psychologische Interventionen bearbeitet. In Bezug auf professionelle Hilfsangebote für betroffene Kinder wird hier der verhaltenstherapeutische Ansatz fokussiert. In diesem Zusammenhang erfolgt eine kritische Auseinandersetzung mit Handlungsmöglichkeiten und Grenzen von pädagogischen Fachkräften in Kindertageseinrichtungen und Grundschulen. Im Fokus stehen dabei Angebote und Projekte zur Unterstützung von Kindern mit ADHS u. a. im Bereich der Natur- und Erlebnispädagogik.</a:t>
            </a:r>
          </a:p>
          <a:p>
            <a:pPr algn="l">
              <a:lnSpc>
                <a:spcPts val="3949"/>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p:txBody>
      </p:sp>
      <p:sp>
        <p:nvSpPr>
          <p:cNvPr id="8" name="AutoShape 8"/>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9" name="TextBox 9"/>
          <p:cNvSpPr txBox="1"/>
          <p:nvPr/>
        </p:nvSpPr>
        <p:spPr>
          <a:xfrm>
            <a:off x="1331910" y="3282317"/>
            <a:ext cx="16230600" cy="708026"/>
          </a:xfrm>
          <a:prstGeom prst="rect">
            <a:avLst/>
          </a:prstGeom>
        </p:spPr>
        <p:txBody>
          <a:bodyPr lIns="0" tIns="0" rIns="0" bIns="0" rtlCol="0" anchor="t">
            <a:spAutoFit/>
          </a:bodyPr>
          <a:lstStyle/>
          <a:p>
            <a:pPr algn="l">
              <a:lnSpc>
                <a:spcPts val="5599"/>
              </a:lnSpc>
              <a:spcBef>
                <a:spcPct val="0"/>
              </a:spcBef>
            </a:pPr>
            <a:r>
              <a:rPr lang="en-US" sz="3999">
                <a:solidFill>
                  <a:srgbClr val="343F56"/>
                </a:solidFill>
                <a:latin typeface="Another Shabby Light"/>
                <a:ea typeface="Another Shabby Light"/>
                <a:cs typeface="Another Shabby Light"/>
                <a:sym typeface="Another Shabby Light"/>
              </a:rPr>
              <a:t>Teil 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2 </a:t>
            </a:r>
          </a:p>
        </p:txBody>
      </p:sp>
      <p:sp>
        <p:nvSpPr>
          <p:cNvPr id="3" name="TextBox 3"/>
          <p:cNvSpPr txBox="1"/>
          <p:nvPr/>
        </p:nvSpPr>
        <p:spPr>
          <a:xfrm>
            <a:off x="1028700" y="1515109"/>
            <a:ext cx="16230600" cy="915635"/>
          </a:xfrm>
          <a:prstGeom prst="rect">
            <a:avLst/>
          </a:prstGeom>
        </p:spPr>
        <p:txBody>
          <a:bodyPr lIns="0" tIns="0" rIns="0" bIns="0" rtlCol="0" anchor="t">
            <a:spAutoFit/>
          </a:bodyPr>
          <a:lstStyle/>
          <a:p>
            <a:pPr algn="l">
              <a:lnSpc>
                <a:spcPts val="6800"/>
              </a:lnSpc>
            </a:pPr>
            <a:r>
              <a:rPr lang="en-US" sz="6800" dirty="0">
                <a:solidFill>
                  <a:srgbClr val="F5E6CA"/>
                </a:solidFill>
                <a:latin typeface="Moontime"/>
                <a:ea typeface="Moontime"/>
                <a:cs typeface="Moontime"/>
                <a:sym typeface="Moontime"/>
              </a:rPr>
              <a:t>BEZUG AUF RAHMENRICHTLINIEN VOM MAI 2020</a:t>
            </a:r>
          </a:p>
        </p:txBody>
      </p:sp>
      <p:grpSp>
        <p:nvGrpSpPr>
          <p:cNvPr id="4" name="Group 4"/>
          <p:cNvGrpSpPr/>
          <p:nvPr/>
        </p:nvGrpSpPr>
        <p:grpSpPr>
          <a:xfrm>
            <a:off x="1028700" y="3711035"/>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AutoShape 7"/>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8" name="TextBox 8"/>
          <p:cNvSpPr txBox="1"/>
          <p:nvPr/>
        </p:nvSpPr>
        <p:spPr>
          <a:xfrm>
            <a:off x="1798971" y="4670965"/>
            <a:ext cx="14690059" cy="5178425"/>
          </a:xfrm>
          <a:prstGeom prst="rect">
            <a:avLst/>
          </a:prstGeom>
        </p:spPr>
        <p:txBody>
          <a:bodyPr lIns="0" tIns="0" rIns="0" bIns="0" rtlCol="0" anchor="t">
            <a:spAutoFit/>
          </a:bodyPr>
          <a:lstStyle/>
          <a:p>
            <a:pPr marL="1036322" lvl="1" indent="-518161" algn="l">
              <a:lnSpc>
                <a:spcPts val="6720"/>
              </a:lnSpc>
              <a:buFont typeface="Arial"/>
              <a:buChar char="•"/>
            </a:pPr>
            <a:r>
              <a:rPr lang="en-US" sz="4800" b="1">
                <a:solidFill>
                  <a:srgbClr val="343F56"/>
                </a:solidFill>
                <a:latin typeface="Hagrid Ultra-Bold"/>
                <a:ea typeface="Hagrid Ultra-Bold"/>
                <a:cs typeface="Hagrid Ultra-Bold"/>
                <a:sym typeface="Hagrid Ultra-Bold"/>
              </a:rPr>
              <a:t>Lerngebiet 4: „Persönlichkeit und psychische Gesundheit analysieren“</a:t>
            </a:r>
          </a:p>
          <a:p>
            <a:pPr algn="l">
              <a:lnSpc>
                <a:spcPts val="6720"/>
              </a:lnSpc>
            </a:pPr>
            <a:endParaRPr lang="en-US" sz="4800" b="1">
              <a:solidFill>
                <a:srgbClr val="343F56"/>
              </a:solidFill>
              <a:latin typeface="Hagrid Ultra-Bold"/>
              <a:ea typeface="Hagrid Ultra-Bold"/>
              <a:cs typeface="Hagrid Ultra-Bold"/>
              <a:sym typeface="Hagrid Ultra-Bold"/>
            </a:endParaRPr>
          </a:p>
          <a:p>
            <a:pPr marL="1036322" lvl="1" indent="-518161" algn="l">
              <a:lnSpc>
                <a:spcPts val="6720"/>
              </a:lnSpc>
              <a:buFont typeface="Arial"/>
              <a:buChar char="•"/>
            </a:pPr>
            <a:r>
              <a:rPr lang="en-US" sz="4800" b="1">
                <a:solidFill>
                  <a:srgbClr val="343F56"/>
                </a:solidFill>
                <a:latin typeface="Hagrid Ultra-Bold"/>
                <a:ea typeface="Hagrid Ultra-Bold"/>
                <a:cs typeface="Hagrid Ultra-Bold"/>
                <a:sym typeface="Hagrid Ultra-Bold"/>
              </a:rPr>
              <a:t>Verknüpfung mit Handlungskonzepten </a:t>
            </a:r>
          </a:p>
          <a:p>
            <a:pPr algn="l">
              <a:lnSpc>
                <a:spcPts val="7279"/>
              </a:lnSpc>
            </a:pPr>
            <a:endParaRPr lang="en-US" sz="4800" b="1">
              <a:solidFill>
                <a:srgbClr val="343F56"/>
              </a:solidFill>
              <a:latin typeface="Hagrid Ultra-Bold"/>
              <a:ea typeface="Hagrid Ultra-Bold"/>
              <a:cs typeface="Hagrid Ultra-Bold"/>
              <a:sym typeface="Hagrid Ultra-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F5E6CA"/>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7848588" cy="1938294"/>
            <a:chOff x="0" y="0"/>
            <a:chExt cx="2067118" cy="510497"/>
          </a:xfrm>
        </p:grpSpPr>
        <p:sp>
          <p:nvSpPr>
            <p:cNvPr id="6" name="Freeform 6"/>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F5E6CA"/>
            </a:solidFill>
            <a:ln cap="sq">
              <a:noFill/>
              <a:prstDash val="solid"/>
              <a:miter/>
            </a:ln>
          </p:spPr>
          <p:txBody>
            <a:bodyPr/>
            <a:lstStyle/>
            <a:p>
              <a:endParaRPr lang="de-DE"/>
            </a:p>
          </p:txBody>
        </p:sp>
        <p:sp>
          <p:nvSpPr>
            <p:cNvPr id="7" name="TextBox 7"/>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F5E6CA"/>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410712" y="7320006"/>
            <a:ext cx="7848588" cy="1938294"/>
            <a:chOff x="0" y="0"/>
            <a:chExt cx="2067118" cy="510497"/>
          </a:xfrm>
        </p:grpSpPr>
        <p:sp>
          <p:nvSpPr>
            <p:cNvPr id="12" name="Freeform 12"/>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F5E6CA"/>
            </a:solidFill>
            <a:ln cap="sq">
              <a:noFill/>
              <a:prstDash val="solid"/>
              <a:miter/>
            </a:ln>
          </p:spPr>
          <p:txBody>
            <a:bodyPr/>
            <a:lstStyle/>
            <a:p>
              <a:endParaRPr lang="de-DE"/>
            </a:p>
          </p:txBody>
        </p:sp>
        <p:sp>
          <p:nvSpPr>
            <p:cNvPr id="13" name="TextBox 13"/>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5" name="Freeform 15"/>
          <p:cNvSpPr/>
          <p:nvPr/>
        </p:nvSpPr>
        <p:spPr>
          <a:xfrm>
            <a:off x="1352088"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6" name="Freeform 16"/>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7" name="Freeform 17"/>
          <p:cNvSpPr/>
          <p:nvPr/>
        </p:nvSpPr>
        <p:spPr>
          <a:xfrm>
            <a:off x="9734100"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8" name="Freeform 18"/>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9" name="Freeform 19"/>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20" name="TextBox 20"/>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F5E6CA"/>
                </a:solidFill>
                <a:latin typeface="Hagrid Ultra-Bold"/>
                <a:ea typeface="Hagrid Ultra-Bold"/>
                <a:cs typeface="Hagrid Ultra-Bold"/>
                <a:sym typeface="Hagrid Ultra-Bold"/>
              </a:rPr>
              <a:t>KOMPETENZEN </a:t>
            </a:r>
          </a:p>
        </p:txBody>
      </p:sp>
      <p:sp>
        <p:nvSpPr>
          <p:cNvPr id="21" name="TextBox 21"/>
          <p:cNvSpPr txBox="1"/>
          <p:nvPr/>
        </p:nvSpPr>
        <p:spPr>
          <a:xfrm>
            <a:off x="2101465" y="6041410"/>
            <a:ext cx="6165768" cy="448310"/>
          </a:xfrm>
          <a:prstGeom prst="rect">
            <a:avLst/>
          </a:prstGeom>
        </p:spPr>
        <p:txBody>
          <a:bodyPr lIns="0" tIns="0" rIns="0" bIns="0" rtlCol="0" anchor="t">
            <a:spAutoFit/>
          </a:bodyPr>
          <a:lstStyle/>
          <a:p>
            <a:pPr algn="l">
              <a:lnSpc>
                <a:spcPts val="3640"/>
              </a:lnSpc>
            </a:pPr>
            <a:r>
              <a:rPr lang="en-US" sz="2600">
                <a:solidFill>
                  <a:srgbClr val="343F56"/>
                </a:solidFill>
                <a:latin typeface="Roboto"/>
                <a:ea typeface="Roboto"/>
                <a:cs typeface="Roboto"/>
                <a:sym typeface="Roboto"/>
              </a:rPr>
              <a:t>kritische Reflexion des Normbegriffs </a:t>
            </a:r>
          </a:p>
        </p:txBody>
      </p:sp>
      <p:sp>
        <p:nvSpPr>
          <p:cNvPr id="22" name="TextBox 22"/>
          <p:cNvSpPr txBox="1"/>
          <p:nvPr/>
        </p:nvSpPr>
        <p:spPr>
          <a:xfrm>
            <a:off x="2101465" y="7661245"/>
            <a:ext cx="6165768" cy="1308100"/>
          </a:xfrm>
          <a:prstGeom prst="rect">
            <a:avLst/>
          </a:prstGeom>
        </p:spPr>
        <p:txBody>
          <a:bodyPr lIns="0" tIns="0" rIns="0" bIns="0" rtlCol="0" anchor="t">
            <a:spAutoFit/>
          </a:bodyPr>
          <a:lstStyle/>
          <a:p>
            <a:pPr algn="l">
              <a:lnSpc>
                <a:spcPts val="3500"/>
              </a:lnSpc>
            </a:pPr>
            <a:r>
              <a:rPr lang="en-US" sz="2500" dirty="0" err="1">
                <a:solidFill>
                  <a:srgbClr val="343F56"/>
                </a:solidFill>
                <a:latin typeface="Roboto"/>
                <a:ea typeface="Roboto"/>
                <a:cs typeface="Roboto"/>
                <a:sym typeface="Roboto"/>
              </a:rPr>
              <a:t>kritisch</a:t>
            </a:r>
            <a:r>
              <a:rPr lang="en-US" sz="2500" dirty="0">
                <a:solidFill>
                  <a:srgbClr val="343F56"/>
                </a:solidFill>
                <a:latin typeface="Roboto"/>
                <a:ea typeface="Roboto"/>
                <a:cs typeface="Roboto"/>
                <a:sym typeface="Roboto"/>
              </a:rPr>
              <a:t>-reflexive </a:t>
            </a:r>
            <a:r>
              <a:rPr lang="en-US" sz="2500" dirty="0" err="1">
                <a:solidFill>
                  <a:srgbClr val="343F56"/>
                </a:solidFill>
                <a:latin typeface="Roboto"/>
                <a:ea typeface="Roboto"/>
                <a:cs typeface="Roboto"/>
                <a:sym typeface="Roboto"/>
              </a:rPr>
              <a:t>Haltung</a:t>
            </a:r>
            <a:r>
              <a:rPr lang="en-US" sz="2500" dirty="0">
                <a:solidFill>
                  <a:srgbClr val="343F56"/>
                </a:solidFill>
                <a:latin typeface="Roboto"/>
                <a:ea typeface="Roboto"/>
                <a:cs typeface="Roboto"/>
                <a:sym typeface="Roboto"/>
              </a:rPr>
              <a:t> </a:t>
            </a:r>
            <a:r>
              <a:rPr lang="en-US" sz="2500" dirty="0" err="1">
                <a:solidFill>
                  <a:srgbClr val="343F56"/>
                </a:solidFill>
                <a:latin typeface="Roboto"/>
                <a:ea typeface="Roboto"/>
                <a:cs typeface="Roboto"/>
                <a:sym typeface="Roboto"/>
              </a:rPr>
              <a:t>ggü</a:t>
            </a:r>
            <a:r>
              <a:rPr lang="en-US" sz="2500" dirty="0">
                <a:solidFill>
                  <a:srgbClr val="343F56"/>
                </a:solidFill>
                <a:latin typeface="Roboto"/>
                <a:ea typeface="Roboto"/>
                <a:cs typeface="Roboto"/>
                <a:sym typeface="Roboto"/>
              </a:rPr>
              <a:t>. </a:t>
            </a:r>
            <a:r>
              <a:rPr lang="en-US" sz="2500" dirty="0" err="1">
                <a:solidFill>
                  <a:srgbClr val="343F56"/>
                </a:solidFill>
                <a:latin typeface="Roboto"/>
                <a:ea typeface="Roboto"/>
                <a:cs typeface="Roboto"/>
                <a:sym typeface="Roboto"/>
              </a:rPr>
              <a:t>gesellschaftlichen</a:t>
            </a:r>
            <a:r>
              <a:rPr lang="en-US" sz="2500" dirty="0">
                <a:solidFill>
                  <a:srgbClr val="343F56"/>
                </a:solidFill>
                <a:latin typeface="Roboto"/>
                <a:ea typeface="Roboto"/>
                <a:cs typeface="Roboto"/>
                <a:sym typeface="Roboto"/>
              </a:rPr>
              <a:t> </a:t>
            </a:r>
            <a:r>
              <a:rPr lang="en-US" sz="2500" dirty="0" err="1">
                <a:solidFill>
                  <a:srgbClr val="343F56"/>
                </a:solidFill>
                <a:latin typeface="Roboto"/>
                <a:ea typeface="Roboto"/>
                <a:cs typeface="Roboto"/>
                <a:sym typeface="Roboto"/>
              </a:rPr>
              <a:t>Sichtweisen</a:t>
            </a:r>
            <a:r>
              <a:rPr lang="en-US" sz="2500" dirty="0">
                <a:solidFill>
                  <a:srgbClr val="343F56"/>
                </a:solidFill>
                <a:latin typeface="Roboto"/>
                <a:ea typeface="Roboto"/>
                <a:cs typeface="Roboto"/>
                <a:sym typeface="Roboto"/>
              </a:rPr>
              <a:t> und </a:t>
            </a:r>
            <a:r>
              <a:rPr lang="en-US" sz="2500" dirty="0" err="1">
                <a:solidFill>
                  <a:srgbClr val="343F56"/>
                </a:solidFill>
                <a:latin typeface="Roboto"/>
                <a:ea typeface="Roboto"/>
                <a:cs typeface="Roboto"/>
                <a:sym typeface="Roboto"/>
              </a:rPr>
              <a:t>Alltagstheorien</a:t>
            </a:r>
            <a:r>
              <a:rPr lang="en-US" sz="2500" dirty="0">
                <a:solidFill>
                  <a:srgbClr val="343F56"/>
                </a:solidFill>
                <a:latin typeface="Roboto"/>
                <a:ea typeface="Roboto"/>
                <a:cs typeface="Roboto"/>
                <a:sym typeface="Roboto"/>
              </a:rPr>
              <a:t> </a:t>
            </a:r>
          </a:p>
        </p:txBody>
      </p:sp>
      <p:sp>
        <p:nvSpPr>
          <p:cNvPr id="23" name="TextBox 23"/>
          <p:cNvSpPr txBox="1"/>
          <p:nvPr/>
        </p:nvSpPr>
        <p:spPr>
          <a:xfrm>
            <a:off x="10483849" y="6041410"/>
            <a:ext cx="6165768" cy="431800"/>
          </a:xfrm>
          <a:prstGeom prst="rect">
            <a:avLst/>
          </a:prstGeom>
        </p:spPr>
        <p:txBody>
          <a:bodyPr lIns="0" tIns="0" rIns="0" bIns="0" rtlCol="0" anchor="t">
            <a:spAutoFit/>
          </a:bodyPr>
          <a:lstStyle/>
          <a:p>
            <a:pPr algn="l">
              <a:lnSpc>
                <a:spcPts val="3500"/>
              </a:lnSpc>
            </a:pPr>
            <a:r>
              <a:rPr lang="en-US" sz="2500">
                <a:solidFill>
                  <a:srgbClr val="343F56"/>
                </a:solidFill>
                <a:latin typeface="Roboto"/>
                <a:ea typeface="Roboto"/>
                <a:cs typeface="Roboto"/>
                <a:sym typeface="Roboto"/>
              </a:rPr>
              <a:t>Sensibilität für Stigmatisierungsprozesse </a:t>
            </a:r>
          </a:p>
        </p:txBody>
      </p:sp>
      <p:sp>
        <p:nvSpPr>
          <p:cNvPr id="24" name="TextBox 24"/>
          <p:cNvSpPr txBox="1"/>
          <p:nvPr/>
        </p:nvSpPr>
        <p:spPr>
          <a:xfrm>
            <a:off x="10483849" y="7661245"/>
            <a:ext cx="6165768" cy="1308100"/>
          </a:xfrm>
          <a:prstGeom prst="rect">
            <a:avLst/>
          </a:prstGeom>
        </p:spPr>
        <p:txBody>
          <a:bodyPr lIns="0" tIns="0" rIns="0" bIns="0" rtlCol="0" anchor="t">
            <a:spAutoFit/>
          </a:bodyPr>
          <a:lstStyle/>
          <a:p>
            <a:pPr algn="l">
              <a:lnSpc>
                <a:spcPts val="3500"/>
              </a:lnSpc>
            </a:pPr>
            <a:r>
              <a:rPr lang="en-US" sz="2500" dirty="0" err="1">
                <a:solidFill>
                  <a:srgbClr val="343F56"/>
                </a:solidFill>
                <a:latin typeface="Roboto"/>
                <a:ea typeface="Roboto"/>
                <a:cs typeface="Roboto"/>
                <a:sym typeface="Roboto"/>
              </a:rPr>
              <a:t>Bewusstmachung</a:t>
            </a:r>
            <a:r>
              <a:rPr lang="en-US" sz="2500" dirty="0">
                <a:solidFill>
                  <a:srgbClr val="343F56"/>
                </a:solidFill>
                <a:latin typeface="Roboto"/>
                <a:ea typeface="Roboto"/>
                <a:cs typeface="Roboto"/>
                <a:sym typeface="Roboto"/>
              </a:rPr>
              <a:t> der </a:t>
            </a:r>
            <a:r>
              <a:rPr lang="en-US" sz="2500" dirty="0" err="1">
                <a:solidFill>
                  <a:srgbClr val="343F56"/>
                </a:solidFill>
                <a:latin typeface="Roboto"/>
                <a:ea typeface="Roboto"/>
                <a:cs typeface="Roboto"/>
                <a:sym typeface="Roboto"/>
              </a:rPr>
              <a:t>Notwendigkeit</a:t>
            </a:r>
            <a:r>
              <a:rPr lang="en-US" sz="2500" dirty="0">
                <a:solidFill>
                  <a:srgbClr val="343F56"/>
                </a:solidFill>
                <a:latin typeface="Roboto"/>
                <a:ea typeface="Roboto"/>
                <a:cs typeface="Roboto"/>
                <a:sym typeface="Roboto"/>
              </a:rPr>
              <a:t> von </a:t>
            </a:r>
            <a:r>
              <a:rPr lang="en-US" sz="2500" dirty="0" err="1">
                <a:solidFill>
                  <a:srgbClr val="343F56"/>
                </a:solidFill>
                <a:latin typeface="Roboto"/>
                <a:ea typeface="Roboto"/>
                <a:cs typeface="Roboto"/>
                <a:sym typeface="Roboto"/>
              </a:rPr>
              <a:t>Präventions</a:t>
            </a:r>
            <a:r>
              <a:rPr lang="en-US" sz="2500" dirty="0">
                <a:solidFill>
                  <a:srgbClr val="343F56"/>
                </a:solidFill>
                <a:latin typeface="Roboto"/>
                <a:ea typeface="Roboto"/>
                <a:cs typeface="Roboto"/>
                <a:sym typeface="Roboto"/>
              </a:rPr>
              <a:t>- und Hilfsangeboten für die </a:t>
            </a:r>
            <a:r>
              <a:rPr lang="en-US" sz="2500" dirty="0" err="1">
                <a:solidFill>
                  <a:srgbClr val="343F56"/>
                </a:solidFill>
                <a:latin typeface="Roboto"/>
                <a:ea typeface="Roboto"/>
                <a:cs typeface="Roboto"/>
                <a:sym typeface="Roboto"/>
              </a:rPr>
              <a:t>Gesunderhaltung</a:t>
            </a:r>
            <a:r>
              <a:rPr lang="en-US" sz="2500" dirty="0">
                <a:solidFill>
                  <a:srgbClr val="343F56"/>
                </a:solidFill>
                <a:latin typeface="Roboto"/>
                <a:ea typeface="Roboto"/>
                <a:cs typeface="Roboto"/>
                <a:sym typeface="Roboto"/>
              </a:rPr>
              <a:t> </a:t>
            </a:r>
          </a:p>
        </p:txBody>
      </p:sp>
      <p:sp>
        <p:nvSpPr>
          <p:cNvPr id="25" name="TextBox 25"/>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2</a:t>
            </a:r>
          </a:p>
        </p:txBody>
      </p:sp>
      <p:sp>
        <p:nvSpPr>
          <p:cNvPr id="26" name="TextBox 26"/>
          <p:cNvSpPr txBox="1"/>
          <p:nvPr/>
        </p:nvSpPr>
        <p:spPr>
          <a:xfrm>
            <a:off x="1028700" y="4300582"/>
            <a:ext cx="6663928" cy="691514"/>
          </a:xfrm>
          <a:prstGeom prst="rect">
            <a:avLst/>
          </a:prstGeom>
        </p:spPr>
        <p:txBody>
          <a:bodyPr lIns="0" tIns="0" rIns="0" bIns="0" rtlCol="0" anchor="t">
            <a:spAutoFit/>
          </a:bodyPr>
          <a:lstStyle/>
          <a:p>
            <a:pPr algn="ctr">
              <a:lnSpc>
                <a:spcPts val="5460"/>
              </a:lnSpc>
            </a:pPr>
            <a:r>
              <a:rPr lang="en-US" sz="3900" b="1">
                <a:solidFill>
                  <a:srgbClr val="F5E6CA"/>
                </a:solidFill>
                <a:latin typeface="Hagrid Ultra-Bold"/>
                <a:ea typeface="Hagrid Ultra-Bold"/>
                <a:cs typeface="Hagrid Ultra-Bold"/>
                <a:sym typeface="Hagrid Ultra-Bold"/>
              </a:rPr>
              <a:t>Personale Kompetenz</a:t>
            </a:r>
            <a:r>
              <a:rPr lang="en-US" sz="3900" b="1">
                <a:solidFill>
                  <a:srgbClr val="000000"/>
                </a:solidFill>
                <a:latin typeface="Hagrid Ultra-Bold"/>
                <a:ea typeface="Hagrid Ultra-Bold"/>
                <a:cs typeface="Hagrid Ultra-Bold"/>
                <a:sym typeface="Hagrid Ultra-Bold"/>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7848588" cy="1938294"/>
            <a:chOff x="0" y="0"/>
            <a:chExt cx="2067118" cy="510497"/>
          </a:xfrm>
        </p:grpSpPr>
        <p:sp>
          <p:nvSpPr>
            <p:cNvPr id="6" name="Freeform 6"/>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410712" y="7320006"/>
            <a:ext cx="7848588" cy="1938294"/>
            <a:chOff x="0" y="0"/>
            <a:chExt cx="2067118" cy="510497"/>
          </a:xfrm>
        </p:grpSpPr>
        <p:sp>
          <p:nvSpPr>
            <p:cNvPr id="12" name="Freeform 12"/>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343F56"/>
            </a:solidFill>
            <a:ln cap="sq">
              <a:noFill/>
              <a:prstDash val="solid"/>
              <a:miter/>
            </a:ln>
          </p:spPr>
          <p:txBody>
            <a:bodyPr/>
            <a:lstStyle/>
            <a:p>
              <a:endParaRPr lang="de-DE"/>
            </a:p>
          </p:txBody>
        </p:sp>
        <p:sp>
          <p:nvSpPr>
            <p:cNvPr id="13" name="TextBox 13"/>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5" name="Freeform 15"/>
          <p:cNvSpPr/>
          <p:nvPr/>
        </p:nvSpPr>
        <p:spPr>
          <a:xfrm>
            <a:off x="1352088"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6" name="Freeform 16"/>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7" name="Freeform 17"/>
          <p:cNvSpPr/>
          <p:nvPr/>
        </p:nvSpPr>
        <p:spPr>
          <a:xfrm>
            <a:off x="9734100"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8" name="Freeform 18"/>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9" name="Freeform 19"/>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20" name="TextBox 20"/>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343F56"/>
                </a:solidFill>
                <a:latin typeface="Hagrid Ultra-Bold"/>
                <a:ea typeface="Hagrid Ultra-Bold"/>
                <a:cs typeface="Hagrid Ultra-Bold"/>
                <a:sym typeface="Hagrid Ultra-Bold"/>
              </a:rPr>
              <a:t>KOMPETENZEN </a:t>
            </a:r>
          </a:p>
        </p:txBody>
      </p:sp>
      <p:sp>
        <p:nvSpPr>
          <p:cNvPr id="21" name="TextBox 21"/>
          <p:cNvSpPr txBox="1"/>
          <p:nvPr/>
        </p:nvSpPr>
        <p:spPr>
          <a:xfrm>
            <a:off x="2101465" y="6041410"/>
            <a:ext cx="6165768" cy="441018"/>
          </a:xfrm>
          <a:prstGeom prst="rect">
            <a:avLst/>
          </a:prstGeom>
        </p:spPr>
        <p:txBody>
          <a:bodyPr lIns="0" tIns="0" rIns="0" bIns="0" rtlCol="0" anchor="t">
            <a:spAutoFit/>
          </a:bodyPr>
          <a:lstStyle/>
          <a:p>
            <a:pPr>
              <a:lnSpc>
                <a:spcPts val="3640"/>
              </a:lnSpc>
            </a:pPr>
            <a:r>
              <a:rPr lang="en-US" sz="2600" dirty="0" err="1">
                <a:solidFill>
                  <a:srgbClr val="F5E6CA"/>
                </a:solidFill>
                <a:latin typeface="Roboto"/>
                <a:ea typeface="Roboto"/>
                <a:cs typeface="Roboto"/>
                <a:sym typeface="Roboto"/>
              </a:rPr>
              <a:t>Erfassung</a:t>
            </a:r>
            <a:r>
              <a:rPr lang="en-US" sz="2600" dirty="0">
                <a:solidFill>
                  <a:srgbClr val="F5E6CA"/>
                </a:solidFill>
                <a:latin typeface="Roboto"/>
                <a:ea typeface="Roboto"/>
                <a:cs typeface="Roboto"/>
                <a:sym typeface="Roboto"/>
              </a:rPr>
              <a:t> der </a:t>
            </a:r>
            <a:r>
              <a:rPr lang="en-US" sz="2600" dirty="0" err="1">
                <a:solidFill>
                  <a:srgbClr val="F5E6CA"/>
                </a:solidFill>
                <a:latin typeface="Roboto"/>
                <a:ea typeface="Roboto"/>
                <a:cs typeface="Roboto"/>
                <a:sym typeface="Roboto"/>
              </a:rPr>
              <a:t>Bedeutung</a:t>
            </a:r>
            <a:r>
              <a:rPr lang="en-US" sz="2600" dirty="0">
                <a:solidFill>
                  <a:srgbClr val="F5E6CA"/>
                </a:solidFill>
                <a:latin typeface="Roboto"/>
                <a:ea typeface="Roboto"/>
                <a:cs typeface="Roboto"/>
                <a:sym typeface="Roboto"/>
              </a:rPr>
              <a:t> </a:t>
            </a:r>
            <a:r>
              <a:rPr lang="de-DE" sz="2600" dirty="0">
                <a:solidFill>
                  <a:srgbClr val="F5E6CA"/>
                </a:solidFill>
                <a:latin typeface="Roboto"/>
                <a:ea typeface="Roboto"/>
                <a:cs typeface="Roboto"/>
              </a:rPr>
              <a:t>„</a:t>
            </a:r>
            <a:r>
              <a:rPr lang="en-US" sz="2600" dirty="0">
                <a:solidFill>
                  <a:srgbClr val="F5E6CA"/>
                </a:solidFill>
                <a:latin typeface="Roboto"/>
                <a:ea typeface="Roboto"/>
                <a:cs typeface="Roboto"/>
                <a:sym typeface="Roboto"/>
              </a:rPr>
              <a:t>Norm”</a:t>
            </a:r>
          </a:p>
        </p:txBody>
      </p:sp>
      <p:sp>
        <p:nvSpPr>
          <p:cNvPr id="22" name="TextBox 22"/>
          <p:cNvSpPr txBox="1"/>
          <p:nvPr/>
        </p:nvSpPr>
        <p:spPr>
          <a:xfrm>
            <a:off x="2101465" y="7661245"/>
            <a:ext cx="6165768" cy="13081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Erscheinungsform ausgewählter Störungen und Auffälligkeiten und Beschreibung der Ursachen</a:t>
            </a:r>
          </a:p>
        </p:txBody>
      </p:sp>
      <p:sp>
        <p:nvSpPr>
          <p:cNvPr id="23" name="TextBox 23"/>
          <p:cNvSpPr txBox="1"/>
          <p:nvPr/>
        </p:nvSpPr>
        <p:spPr>
          <a:xfrm>
            <a:off x="10483849" y="6041410"/>
            <a:ext cx="6165768" cy="4318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Merkmale Gesundheit und Krankheit </a:t>
            </a:r>
          </a:p>
        </p:txBody>
      </p:sp>
      <p:sp>
        <p:nvSpPr>
          <p:cNvPr id="24" name="TextBox 24"/>
          <p:cNvSpPr txBox="1"/>
          <p:nvPr/>
        </p:nvSpPr>
        <p:spPr>
          <a:xfrm>
            <a:off x="10483849" y="7661245"/>
            <a:ext cx="6165768" cy="86995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Erleben und Verhalten von Kindern und Jugendlichen </a:t>
            </a:r>
          </a:p>
        </p:txBody>
      </p:sp>
      <p:sp>
        <p:nvSpPr>
          <p:cNvPr id="25" name="TextBox 25"/>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2</a:t>
            </a:r>
          </a:p>
        </p:txBody>
      </p:sp>
      <p:sp>
        <p:nvSpPr>
          <p:cNvPr id="26" name="TextBox 26"/>
          <p:cNvSpPr txBox="1"/>
          <p:nvPr/>
        </p:nvSpPr>
        <p:spPr>
          <a:xfrm>
            <a:off x="885602" y="4358040"/>
            <a:ext cx="5062538" cy="691514"/>
          </a:xfrm>
          <a:prstGeom prst="rect">
            <a:avLst/>
          </a:prstGeom>
        </p:spPr>
        <p:txBody>
          <a:bodyPr lIns="0" tIns="0" rIns="0" bIns="0" rtlCol="0" anchor="t">
            <a:spAutoFit/>
          </a:bodyPr>
          <a:lstStyle/>
          <a:p>
            <a:pPr algn="ctr">
              <a:lnSpc>
                <a:spcPts val="5460"/>
              </a:lnSpc>
            </a:pPr>
            <a:r>
              <a:rPr lang="en-US" sz="3900" b="1">
                <a:solidFill>
                  <a:srgbClr val="343F56"/>
                </a:solidFill>
                <a:latin typeface="Hagrid Ultra-Bold"/>
                <a:ea typeface="Hagrid Ultra-Bold"/>
                <a:cs typeface="Hagrid Ultra-Bold"/>
                <a:sym typeface="Hagrid Ultra-Bold"/>
              </a:rPr>
              <a:t>Fachkompetenz 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16230600" cy="1938294"/>
            <a:chOff x="0" y="0"/>
            <a:chExt cx="4274726" cy="510497"/>
          </a:xfrm>
        </p:grpSpPr>
        <p:sp>
          <p:nvSpPr>
            <p:cNvPr id="6" name="Freeform 6"/>
            <p:cNvSpPr/>
            <p:nvPr/>
          </p:nvSpPr>
          <p:spPr>
            <a:xfrm>
              <a:off x="0" y="0"/>
              <a:ext cx="4274726" cy="510497"/>
            </a:xfrm>
            <a:custGeom>
              <a:avLst/>
              <a:gdLst/>
              <a:ahLst/>
              <a:cxnLst/>
              <a:rect l="l" t="t" r="r" b="b"/>
              <a:pathLst>
                <a:path w="4274726" h="510497">
                  <a:moveTo>
                    <a:pt x="0" y="0"/>
                  </a:moveTo>
                  <a:lnTo>
                    <a:pt x="4274726" y="0"/>
                  </a:lnTo>
                  <a:lnTo>
                    <a:pt x="4274726" y="510497"/>
                  </a:lnTo>
                  <a:lnTo>
                    <a:pt x="0" y="510497"/>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4274726"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2" name="Freeform 12"/>
          <p:cNvSpPr/>
          <p:nvPr/>
        </p:nvSpPr>
        <p:spPr>
          <a:xfrm>
            <a:off x="1352088" y="8104778"/>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3" name="Freeform 13"/>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4" name="Freeform 14"/>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5" name="Freeform 15"/>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16" name="TextBox 16"/>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343F56"/>
                </a:solidFill>
                <a:latin typeface="Hagrid Ultra-Bold"/>
                <a:ea typeface="Hagrid Ultra-Bold"/>
                <a:cs typeface="Hagrid Ultra-Bold"/>
                <a:sym typeface="Hagrid Ultra-Bold"/>
              </a:rPr>
              <a:t>KOMPETENZEN </a:t>
            </a:r>
          </a:p>
        </p:txBody>
      </p:sp>
      <p:sp>
        <p:nvSpPr>
          <p:cNvPr id="17" name="TextBox 17"/>
          <p:cNvSpPr txBox="1"/>
          <p:nvPr/>
        </p:nvSpPr>
        <p:spPr>
          <a:xfrm>
            <a:off x="2101465" y="6041410"/>
            <a:ext cx="6165768" cy="448310"/>
          </a:xfrm>
          <a:prstGeom prst="rect">
            <a:avLst/>
          </a:prstGeom>
        </p:spPr>
        <p:txBody>
          <a:bodyPr lIns="0" tIns="0" rIns="0" bIns="0" rtlCol="0" anchor="t">
            <a:spAutoFit/>
          </a:bodyPr>
          <a:lstStyle/>
          <a:p>
            <a:pPr algn="l">
              <a:lnSpc>
                <a:spcPts val="3640"/>
              </a:lnSpc>
            </a:pPr>
            <a:r>
              <a:rPr lang="en-US" sz="2600">
                <a:solidFill>
                  <a:srgbClr val="F5E6CA"/>
                </a:solidFill>
                <a:latin typeface="Roboto"/>
                <a:ea typeface="Roboto"/>
                <a:cs typeface="Roboto"/>
                <a:sym typeface="Roboto"/>
              </a:rPr>
              <a:t>Entstehung von psychischen Störungen</a:t>
            </a:r>
          </a:p>
        </p:txBody>
      </p:sp>
      <p:sp>
        <p:nvSpPr>
          <p:cNvPr id="18" name="TextBox 18"/>
          <p:cNvSpPr txBox="1"/>
          <p:nvPr/>
        </p:nvSpPr>
        <p:spPr>
          <a:xfrm>
            <a:off x="2101465" y="7780519"/>
            <a:ext cx="14714896" cy="86995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Entwicklung konzeptioneller Handlungsmöglichkeiten, um Gesundheit von  Kindern und Jugendlichen in Einrichtungen der Kinder- und Jugendhilfe </a:t>
            </a:r>
          </a:p>
        </p:txBody>
      </p:sp>
      <p:sp>
        <p:nvSpPr>
          <p:cNvPr id="19" name="TextBox 19"/>
          <p:cNvSpPr txBox="1"/>
          <p:nvPr/>
        </p:nvSpPr>
        <p:spPr>
          <a:xfrm>
            <a:off x="10483849" y="6041410"/>
            <a:ext cx="6165768" cy="4318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Vergleich von Therapiekonzepten  </a:t>
            </a:r>
          </a:p>
        </p:txBody>
      </p:sp>
      <p:sp>
        <p:nvSpPr>
          <p:cNvPr id="20" name="TextBox 20"/>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2</a:t>
            </a:r>
          </a:p>
        </p:txBody>
      </p:sp>
      <p:sp>
        <p:nvSpPr>
          <p:cNvPr id="21" name="TextBox 21"/>
          <p:cNvSpPr txBox="1"/>
          <p:nvPr/>
        </p:nvSpPr>
        <p:spPr>
          <a:xfrm>
            <a:off x="801886" y="4358040"/>
            <a:ext cx="5229969" cy="691514"/>
          </a:xfrm>
          <a:prstGeom prst="rect">
            <a:avLst/>
          </a:prstGeom>
        </p:spPr>
        <p:txBody>
          <a:bodyPr lIns="0" tIns="0" rIns="0" bIns="0" rtlCol="0" anchor="t">
            <a:spAutoFit/>
          </a:bodyPr>
          <a:lstStyle/>
          <a:p>
            <a:pPr algn="ctr">
              <a:lnSpc>
                <a:spcPts val="5460"/>
              </a:lnSpc>
            </a:pPr>
            <a:r>
              <a:rPr lang="en-US" sz="3900" b="1">
                <a:solidFill>
                  <a:srgbClr val="343F56"/>
                </a:solidFill>
                <a:latin typeface="Hagrid Ultra-Bold"/>
                <a:ea typeface="Hagrid Ultra-Bold"/>
                <a:cs typeface="Hagrid Ultra-Bold"/>
                <a:sym typeface="Hagrid Ultra-Bold"/>
              </a:rPr>
              <a:t>Fachkompetenz II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626684"/>
            <a:ext cx="7628114" cy="729562"/>
            <a:chOff x="0" y="0"/>
            <a:chExt cx="2461973" cy="235466"/>
          </a:xfrm>
        </p:grpSpPr>
        <p:sp>
          <p:nvSpPr>
            <p:cNvPr id="3" name="Freeform 3"/>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561554"/>
            <a:ext cx="7628114" cy="729562"/>
            <a:chOff x="0" y="0"/>
            <a:chExt cx="2461973" cy="235466"/>
          </a:xfrm>
        </p:grpSpPr>
        <p:sp>
          <p:nvSpPr>
            <p:cNvPr id="6" name="Freeform 6"/>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654566" y="5611146"/>
            <a:ext cx="7604734" cy="729562"/>
            <a:chOff x="0" y="0"/>
            <a:chExt cx="2454427" cy="235466"/>
          </a:xfrm>
        </p:grpSpPr>
        <p:sp>
          <p:nvSpPr>
            <p:cNvPr id="9" name="Freeform 9"/>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0" name="TextBox 10"/>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654566" y="7561554"/>
            <a:ext cx="7604734" cy="729562"/>
            <a:chOff x="0" y="0"/>
            <a:chExt cx="2454427" cy="235466"/>
          </a:xfrm>
        </p:grpSpPr>
        <p:sp>
          <p:nvSpPr>
            <p:cNvPr id="12" name="Freeform 12"/>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3" name="TextBox 13"/>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028700" y="6593867"/>
            <a:ext cx="7628114" cy="729562"/>
            <a:chOff x="0" y="0"/>
            <a:chExt cx="2461973" cy="235466"/>
          </a:xfrm>
        </p:grpSpPr>
        <p:sp>
          <p:nvSpPr>
            <p:cNvPr id="15" name="Freeform 15"/>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6" name="TextBox 16"/>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028700" y="8528738"/>
            <a:ext cx="7628114" cy="729562"/>
            <a:chOff x="0" y="0"/>
            <a:chExt cx="2461973" cy="235466"/>
          </a:xfrm>
        </p:grpSpPr>
        <p:sp>
          <p:nvSpPr>
            <p:cNvPr id="18" name="Freeform 18"/>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9" name="TextBox 19"/>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0" name="Group 20"/>
          <p:cNvGrpSpPr/>
          <p:nvPr/>
        </p:nvGrpSpPr>
        <p:grpSpPr>
          <a:xfrm>
            <a:off x="9654566" y="6593867"/>
            <a:ext cx="7604734" cy="729562"/>
            <a:chOff x="0" y="0"/>
            <a:chExt cx="2454427" cy="235466"/>
          </a:xfrm>
        </p:grpSpPr>
        <p:sp>
          <p:nvSpPr>
            <p:cNvPr id="21" name="Freeform 21"/>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2" name="TextBox 22"/>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3" name="Group 23"/>
          <p:cNvGrpSpPr/>
          <p:nvPr/>
        </p:nvGrpSpPr>
        <p:grpSpPr>
          <a:xfrm>
            <a:off x="9654566" y="8513199"/>
            <a:ext cx="7604734" cy="729562"/>
            <a:chOff x="0" y="0"/>
            <a:chExt cx="2454427" cy="235466"/>
          </a:xfrm>
        </p:grpSpPr>
        <p:sp>
          <p:nvSpPr>
            <p:cNvPr id="24" name="Freeform 24"/>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5" name="TextBox 25"/>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sp>
        <p:nvSpPr>
          <p:cNvPr id="26" name="TextBox 26"/>
          <p:cNvSpPr txBox="1"/>
          <p:nvPr/>
        </p:nvSpPr>
        <p:spPr>
          <a:xfrm>
            <a:off x="1240504" y="5766881"/>
            <a:ext cx="7204506"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NORMBEGRIFF, PSYCHISCHE STÖRUNGEN </a:t>
            </a:r>
          </a:p>
        </p:txBody>
      </p:sp>
      <p:sp>
        <p:nvSpPr>
          <p:cNvPr id="27" name="TextBox 27"/>
          <p:cNvSpPr txBox="1"/>
          <p:nvPr/>
        </p:nvSpPr>
        <p:spPr>
          <a:xfrm>
            <a:off x="1964480" y="7752054"/>
            <a:ext cx="5451033"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ERLEBEN UND VERHALTEN</a:t>
            </a:r>
          </a:p>
        </p:txBody>
      </p:sp>
      <p:sp>
        <p:nvSpPr>
          <p:cNvPr id="28" name="TextBox 28"/>
          <p:cNvSpPr txBox="1"/>
          <p:nvPr/>
        </p:nvSpPr>
        <p:spPr>
          <a:xfrm>
            <a:off x="12561813" y="5757939"/>
            <a:ext cx="4151584" cy="393770"/>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LITERARY PREVIEW</a:t>
            </a:r>
          </a:p>
        </p:txBody>
      </p:sp>
      <p:sp>
        <p:nvSpPr>
          <p:cNvPr id="29" name="TextBox 29"/>
          <p:cNvSpPr txBox="1"/>
          <p:nvPr/>
        </p:nvSpPr>
        <p:spPr>
          <a:xfrm>
            <a:off x="10410886" y="5757675"/>
            <a:ext cx="609209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ICD-10</a:t>
            </a:r>
          </a:p>
        </p:txBody>
      </p:sp>
      <p:sp>
        <p:nvSpPr>
          <p:cNvPr id="30" name="TextBox 30"/>
          <p:cNvSpPr txBox="1"/>
          <p:nvPr/>
        </p:nvSpPr>
        <p:spPr>
          <a:xfrm>
            <a:off x="10118640" y="7713954"/>
            <a:ext cx="6676586"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HANDLUNGSMÖGLICHKEITEN IN KITA, GS</a:t>
            </a:r>
          </a:p>
        </p:txBody>
      </p:sp>
      <p:sp>
        <p:nvSpPr>
          <p:cNvPr id="31" name="TextBox 31"/>
          <p:cNvSpPr txBox="1"/>
          <p:nvPr/>
        </p:nvSpPr>
        <p:spPr>
          <a:xfrm>
            <a:off x="1134602" y="6714953"/>
            <a:ext cx="7416310"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PSYCHISCHE GESUNDHEIT / KRANKHEIT </a:t>
            </a:r>
          </a:p>
        </p:txBody>
      </p:sp>
      <p:sp>
        <p:nvSpPr>
          <p:cNvPr id="32" name="TextBox 32"/>
          <p:cNvSpPr txBox="1"/>
          <p:nvPr/>
        </p:nvSpPr>
        <p:spPr>
          <a:xfrm>
            <a:off x="1746355" y="8653067"/>
            <a:ext cx="5466942" cy="351763"/>
          </a:xfrm>
          <a:prstGeom prst="rect">
            <a:avLst/>
          </a:prstGeom>
        </p:spPr>
        <p:txBody>
          <a:bodyPr lIns="0" tIns="0" rIns="0" bIns="0" rtlCol="0" anchor="t">
            <a:spAutoFit/>
          </a:bodyPr>
          <a:lstStyle/>
          <a:p>
            <a:pPr algn="ctr">
              <a:lnSpc>
                <a:spcPts val="3198"/>
              </a:lnSpc>
            </a:pPr>
            <a:r>
              <a:rPr lang="en-US" sz="2284" b="1" dirty="0">
                <a:solidFill>
                  <a:srgbClr val="343F56"/>
                </a:solidFill>
                <a:latin typeface="Hagrid Heavy"/>
                <a:ea typeface="Hagrid Heavy"/>
                <a:cs typeface="Hagrid Heavy"/>
                <a:sym typeface="Hagrid Heavy"/>
              </a:rPr>
              <a:t>BEHANDLUNGSKONZEPTE </a:t>
            </a:r>
          </a:p>
        </p:txBody>
      </p:sp>
      <p:sp>
        <p:nvSpPr>
          <p:cNvPr id="33" name="TextBox 33"/>
          <p:cNvSpPr txBox="1"/>
          <p:nvPr/>
        </p:nvSpPr>
        <p:spPr>
          <a:xfrm>
            <a:off x="10602829" y="6714953"/>
            <a:ext cx="5708209"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MEDIENKONSUM VON KINDERN</a:t>
            </a:r>
          </a:p>
        </p:txBody>
      </p:sp>
      <p:sp>
        <p:nvSpPr>
          <p:cNvPr id="34" name="TextBox 34"/>
          <p:cNvSpPr txBox="1"/>
          <p:nvPr/>
        </p:nvSpPr>
        <p:spPr>
          <a:xfrm>
            <a:off x="10513852" y="8650688"/>
            <a:ext cx="5886162"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PSYCHOLOGISCHE INTERVENTION</a:t>
            </a:r>
          </a:p>
        </p:txBody>
      </p:sp>
      <p:sp>
        <p:nvSpPr>
          <p:cNvPr id="35" name="TextBox 35"/>
          <p:cNvSpPr txBox="1"/>
          <p:nvPr/>
        </p:nvSpPr>
        <p:spPr>
          <a:xfrm>
            <a:off x="4479826" y="1401263"/>
            <a:ext cx="9328348" cy="1340486"/>
          </a:xfrm>
          <a:prstGeom prst="rect">
            <a:avLst/>
          </a:prstGeom>
        </p:spPr>
        <p:txBody>
          <a:bodyPr lIns="0" tIns="0" rIns="0" bIns="0" rtlCol="0" anchor="t">
            <a:spAutoFit/>
          </a:bodyPr>
          <a:lstStyle/>
          <a:p>
            <a:pPr algn="ctr">
              <a:lnSpc>
                <a:spcPts val="10639"/>
              </a:lnSpc>
            </a:pPr>
            <a:r>
              <a:rPr lang="en-US" sz="7599" b="1">
                <a:solidFill>
                  <a:srgbClr val="343F56"/>
                </a:solidFill>
                <a:latin typeface="Hagrid Heavy"/>
                <a:ea typeface="Hagrid Heavy"/>
                <a:cs typeface="Hagrid Heavy"/>
                <a:sym typeface="Hagrid Heavy"/>
              </a:rPr>
              <a:t>HINWEISE </a:t>
            </a:r>
          </a:p>
        </p:txBody>
      </p:sp>
      <p:sp>
        <p:nvSpPr>
          <p:cNvPr id="36" name="TextBox 36"/>
          <p:cNvSpPr txBox="1"/>
          <p:nvPr/>
        </p:nvSpPr>
        <p:spPr>
          <a:xfrm>
            <a:off x="6993402" y="813753"/>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2</a:t>
            </a:r>
          </a:p>
        </p:txBody>
      </p:sp>
      <p:sp>
        <p:nvSpPr>
          <p:cNvPr id="37" name="TextBox 37"/>
          <p:cNvSpPr txBox="1"/>
          <p:nvPr/>
        </p:nvSpPr>
        <p:spPr>
          <a:xfrm>
            <a:off x="2448895" y="2715433"/>
            <a:ext cx="13390211" cy="1512580"/>
          </a:xfrm>
          <a:prstGeom prst="rect">
            <a:avLst/>
          </a:prstGeom>
        </p:spPr>
        <p:txBody>
          <a:bodyPr lIns="0" tIns="0" rIns="0" bIns="0" rtlCol="0" anchor="t">
            <a:spAutoFit/>
          </a:bodyPr>
          <a:lstStyle/>
          <a:p>
            <a:pPr algn="ctr">
              <a:lnSpc>
                <a:spcPts val="12179"/>
              </a:lnSpc>
            </a:pPr>
            <a:r>
              <a:rPr lang="en-US" sz="8699">
                <a:solidFill>
                  <a:srgbClr val="343F56"/>
                </a:solidFill>
                <a:latin typeface="Playlist Script"/>
                <a:ea typeface="Playlist Script"/>
                <a:cs typeface="Playlist Script"/>
                <a:sym typeface="Playlist Script"/>
              </a:rPr>
              <a:t>Thematische Aspekte I</a:t>
            </a:r>
          </a:p>
        </p:txBody>
      </p:sp>
      <p:grpSp>
        <p:nvGrpSpPr>
          <p:cNvPr id="38" name="Group 38"/>
          <p:cNvGrpSpPr/>
          <p:nvPr/>
        </p:nvGrpSpPr>
        <p:grpSpPr>
          <a:xfrm>
            <a:off x="1028700" y="4561388"/>
            <a:ext cx="7628114" cy="729562"/>
            <a:chOff x="0" y="0"/>
            <a:chExt cx="2461973" cy="235466"/>
          </a:xfrm>
        </p:grpSpPr>
        <p:sp>
          <p:nvSpPr>
            <p:cNvPr id="39" name="Freeform 39"/>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40" name="TextBox 40"/>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41" name="Group 41"/>
          <p:cNvGrpSpPr/>
          <p:nvPr/>
        </p:nvGrpSpPr>
        <p:grpSpPr>
          <a:xfrm>
            <a:off x="9654566" y="4561388"/>
            <a:ext cx="7604734" cy="894035"/>
            <a:chOff x="0" y="0"/>
            <a:chExt cx="2454427" cy="288550"/>
          </a:xfrm>
        </p:grpSpPr>
        <p:sp>
          <p:nvSpPr>
            <p:cNvPr id="42" name="Freeform 42"/>
            <p:cNvSpPr/>
            <p:nvPr/>
          </p:nvSpPr>
          <p:spPr>
            <a:xfrm>
              <a:off x="0" y="0"/>
              <a:ext cx="2454427" cy="288550"/>
            </a:xfrm>
            <a:custGeom>
              <a:avLst/>
              <a:gdLst/>
              <a:ahLst/>
              <a:cxnLst/>
              <a:rect l="l" t="t" r="r" b="b"/>
              <a:pathLst>
                <a:path w="2454427" h="288550">
                  <a:moveTo>
                    <a:pt x="0" y="0"/>
                  </a:moveTo>
                  <a:lnTo>
                    <a:pt x="2454427" y="0"/>
                  </a:lnTo>
                  <a:lnTo>
                    <a:pt x="2454427" y="288550"/>
                  </a:lnTo>
                  <a:lnTo>
                    <a:pt x="0" y="288550"/>
                  </a:lnTo>
                  <a:close/>
                </a:path>
              </a:pathLst>
            </a:custGeom>
            <a:solidFill>
              <a:srgbClr val="343F56"/>
            </a:solidFill>
            <a:ln cap="sq">
              <a:noFill/>
              <a:prstDash val="solid"/>
              <a:miter/>
            </a:ln>
          </p:spPr>
          <p:txBody>
            <a:bodyPr/>
            <a:lstStyle/>
            <a:p>
              <a:endParaRPr lang="de-DE"/>
            </a:p>
          </p:txBody>
        </p:sp>
        <p:sp>
          <p:nvSpPr>
            <p:cNvPr id="43" name="TextBox 43"/>
            <p:cNvSpPr txBox="1"/>
            <p:nvPr/>
          </p:nvSpPr>
          <p:spPr>
            <a:xfrm>
              <a:off x="0" y="-38100"/>
              <a:ext cx="2454427" cy="326650"/>
            </a:xfrm>
            <a:prstGeom prst="rect">
              <a:avLst/>
            </a:prstGeom>
          </p:spPr>
          <p:txBody>
            <a:bodyPr lIns="50800" tIns="50800" rIns="50800" bIns="50800" rtlCol="0" anchor="ctr"/>
            <a:lstStyle/>
            <a:p>
              <a:pPr algn="ctr">
                <a:lnSpc>
                  <a:spcPts val="2659"/>
                </a:lnSpc>
                <a:spcBef>
                  <a:spcPct val="0"/>
                </a:spcBef>
              </a:pPr>
              <a:r>
                <a:rPr lang="en-US" sz="1899">
                  <a:solidFill>
                    <a:srgbClr val="F5E6CA"/>
                  </a:solidFill>
                  <a:latin typeface="Open Sans Light"/>
                  <a:ea typeface="Open Sans Light"/>
                  <a:cs typeface="Open Sans Light"/>
                  <a:sym typeface="Open Sans Light"/>
                </a:rPr>
                <a:t>A</a:t>
              </a:r>
            </a:p>
          </p:txBody>
        </p:sp>
      </p:grpSp>
      <p:sp>
        <p:nvSpPr>
          <p:cNvPr id="44" name="TextBox 44"/>
          <p:cNvSpPr txBox="1"/>
          <p:nvPr/>
        </p:nvSpPr>
        <p:spPr>
          <a:xfrm>
            <a:off x="2614205" y="4753861"/>
            <a:ext cx="415158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HINWEISE LG 4</a:t>
            </a:r>
          </a:p>
        </p:txBody>
      </p:sp>
      <p:sp>
        <p:nvSpPr>
          <p:cNvPr id="45" name="TextBox 45"/>
          <p:cNvSpPr txBox="1"/>
          <p:nvPr/>
        </p:nvSpPr>
        <p:spPr>
          <a:xfrm>
            <a:off x="12111362" y="4701585"/>
            <a:ext cx="3393623"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ADHS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626684"/>
            <a:ext cx="7628114" cy="729562"/>
            <a:chOff x="0" y="0"/>
            <a:chExt cx="2461973" cy="235466"/>
          </a:xfrm>
        </p:grpSpPr>
        <p:sp>
          <p:nvSpPr>
            <p:cNvPr id="3" name="Freeform 3"/>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9654566" y="5611146"/>
            <a:ext cx="7604734" cy="729562"/>
            <a:chOff x="0" y="0"/>
            <a:chExt cx="2454427" cy="235466"/>
          </a:xfrm>
        </p:grpSpPr>
        <p:sp>
          <p:nvSpPr>
            <p:cNvPr id="6" name="Freeform 6"/>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7" name="TextBox 7"/>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1240504" y="5766881"/>
            <a:ext cx="7204506"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Ultra-Bold"/>
                <a:ea typeface="Hagrid Ultra-Bold"/>
                <a:cs typeface="Hagrid Ultra-Bold"/>
                <a:sym typeface="Hagrid Ultra-Bold"/>
              </a:rPr>
              <a:t>GRENZEN PÄD. FACHKRÄFTE</a:t>
            </a:r>
          </a:p>
        </p:txBody>
      </p:sp>
      <p:sp>
        <p:nvSpPr>
          <p:cNvPr id="9" name="TextBox 9"/>
          <p:cNvSpPr txBox="1"/>
          <p:nvPr/>
        </p:nvSpPr>
        <p:spPr>
          <a:xfrm>
            <a:off x="12561813" y="5757939"/>
            <a:ext cx="4151584" cy="393770"/>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LITERARY PREVIEW</a:t>
            </a:r>
          </a:p>
        </p:txBody>
      </p:sp>
      <p:sp>
        <p:nvSpPr>
          <p:cNvPr id="10" name="TextBox 10"/>
          <p:cNvSpPr txBox="1"/>
          <p:nvPr/>
        </p:nvSpPr>
        <p:spPr>
          <a:xfrm>
            <a:off x="10410886" y="5757675"/>
            <a:ext cx="609209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NATUR- UND ERLEBNISPÄDAGOGIK</a:t>
            </a:r>
          </a:p>
        </p:txBody>
      </p:sp>
      <p:sp>
        <p:nvSpPr>
          <p:cNvPr id="11" name="TextBox 11"/>
          <p:cNvSpPr txBox="1"/>
          <p:nvPr/>
        </p:nvSpPr>
        <p:spPr>
          <a:xfrm>
            <a:off x="4479826" y="1401263"/>
            <a:ext cx="9328348" cy="1340486"/>
          </a:xfrm>
          <a:prstGeom prst="rect">
            <a:avLst/>
          </a:prstGeom>
        </p:spPr>
        <p:txBody>
          <a:bodyPr lIns="0" tIns="0" rIns="0" bIns="0" rtlCol="0" anchor="t">
            <a:spAutoFit/>
          </a:bodyPr>
          <a:lstStyle/>
          <a:p>
            <a:pPr algn="ctr">
              <a:lnSpc>
                <a:spcPts val="10639"/>
              </a:lnSpc>
            </a:pPr>
            <a:r>
              <a:rPr lang="en-US" sz="7599" b="1">
                <a:solidFill>
                  <a:srgbClr val="343F56"/>
                </a:solidFill>
                <a:latin typeface="Hagrid Heavy"/>
                <a:ea typeface="Hagrid Heavy"/>
                <a:cs typeface="Hagrid Heavy"/>
                <a:sym typeface="Hagrid Heavy"/>
              </a:rPr>
              <a:t>HINWEISE </a:t>
            </a:r>
          </a:p>
        </p:txBody>
      </p:sp>
      <p:sp>
        <p:nvSpPr>
          <p:cNvPr id="12" name="TextBox 12"/>
          <p:cNvSpPr txBox="1"/>
          <p:nvPr/>
        </p:nvSpPr>
        <p:spPr>
          <a:xfrm>
            <a:off x="6993402" y="813753"/>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2</a:t>
            </a:r>
          </a:p>
        </p:txBody>
      </p:sp>
      <p:sp>
        <p:nvSpPr>
          <p:cNvPr id="13" name="TextBox 13"/>
          <p:cNvSpPr txBox="1"/>
          <p:nvPr/>
        </p:nvSpPr>
        <p:spPr>
          <a:xfrm>
            <a:off x="2448895" y="2715433"/>
            <a:ext cx="13390211" cy="1512580"/>
          </a:xfrm>
          <a:prstGeom prst="rect">
            <a:avLst/>
          </a:prstGeom>
        </p:spPr>
        <p:txBody>
          <a:bodyPr lIns="0" tIns="0" rIns="0" bIns="0" rtlCol="0" anchor="t">
            <a:spAutoFit/>
          </a:bodyPr>
          <a:lstStyle/>
          <a:p>
            <a:pPr algn="ctr">
              <a:lnSpc>
                <a:spcPts val="12179"/>
              </a:lnSpc>
            </a:pPr>
            <a:r>
              <a:rPr lang="en-US" sz="8699">
                <a:solidFill>
                  <a:srgbClr val="343F56"/>
                </a:solidFill>
                <a:latin typeface="Playlist Script"/>
                <a:ea typeface="Playlist Script"/>
                <a:cs typeface="Playlist Script"/>
                <a:sym typeface="Playlist Script"/>
              </a:rPr>
              <a:t>Thematische Aspekte II</a:t>
            </a:r>
          </a:p>
        </p:txBody>
      </p:sp>
      <p:grpSp>
        <p:nvGrpSpPr>
          <p:cNvPr id="14" name="Group 14"/>
          <p:cNvGrpSpPr/>
          <p:nvPr/>
        </p:nvGrpSpPr>
        <p:grpSpPr>
          <a:xfrm>
            <a:off x="1028700" y="4561388"/>
            <a:ext cx="7628114" cy="729562"/>
            <a:chOff x="0" y="0"/>
            <a:chExt cx="2461973" cy="235466"/>
          </a:xfrm>
        </p:grpSpPr>
        <p:sp>
          <p:nvSpPr>
            <p:cNvPr id="15" name="Freeform 15"/>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6" name="TextBox 16"/>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9654566" y="4561388"/>
            <a:ext cx="7604734" cy="894035"/>
            <a:chOff x="0" y="0"/>
            <a:chExt cx="2454427" cy="288550"/>
          </a:xfrm>
        </p:grpSpPr>
        <p:sp>
          <p:nvSpPr>
            <p:cNvPr id="18" name="Freeform 18"/>
            <p:cNvSpPr/>
            <p:nvPr/>
          </p:nvSpPr>
          <p:spPr>
            <a:xfrm>
              <a:off x="0" y="0"/>
              <a:ext cx="2454427" cy="288550"/>
            </a:xfrm>
            <a:custGeom>
              <a:avLst/>
              <a:gdLst/>
              <a:ahLst/>
              <a:cxnLst/>
              <a:rect l="l" t="t" r="r" b="b"/>
              <a:pathLst>
                <a:path w="2454427" h="288550">
                  <a:moveTo>
                    <a:pt x="0" y="0"/>
                  </a:moveTo>
                  <a:lnTo>
                    <a:pt x="2454427" y="0"/>
                  </a:lnTo>
                  <a:lnTo>
                    <a:pt x="2454427" y="288550"/>
                  </a:lnTo>
                  <a:lnTo>
                    <a:pt x="0" y="288550"/>
                  </a:lnTo>
                  <a:close/>
                </a:path>
              </a:pathLst>
            </a:custGeom>
            <a:solidFill>
              <a:srgbClr val="343F56"/>
            </a:solidFill>
            <a:ln cap="sq">
              <a:noFill/>
              <a:prstDash val="solid"/>
              <a:miter/>
            </a:ln>
          </p:spPr>
          <p:txBody>
            <a:bodyPr/>
            <a:lstStyle/>
            <a:p>
              <a:endParaRPr lang="de-DE"/>
            </a:p>
          </p:txBody>
        </p:sp>
        <p:sp>
          <p:nvSpPr>
            <p:cNvPr id="19" name="TextBox 19"/>
            <p:cNvSpPr txBox="1"/>
            <p:nvPr/>
          </p:nvSpPr>
          <p:spPr>
            <a:xfrm>
              <a:off x="0" y="-38100"/>
              <a:ext cx="2454427" cy="326650"/>
            </a:xfrm>
            <a:prstGeom prst="rect">
              <a:avLst/>
            </a:prstGeom>
          </p:spPr>
          <p:txBody>
            <a:bodyPr lIns="50800" tIns="50800" rIns="50800" bIns="50800" rtlCol="0" anchor="ctr"/>
            <a:lstStyle/>
            <a:p>
              <a:pPr algn="ctr">
                <a:lnSpc>
                  <a:spcPts val="2659"/>
                </a:lnSpc>
                <a:spcBef>
                  <a:spcPct val="0"/>
                </a:spcBef>
              </a:pPr>
              <a:r>
                <a:rPr lang="en-US" sz="1899">
                  <a:solidFill>
                    <a:srgbClr val="F5E6CA"/>
                  </a:solidFill>
                  <a:latin typeface="Open Sans Light"/>
                  <a:ea typeface="Open Sans Light"/>
                  <a:cs typeface="Open Sans Light"/>
                  <a:sym typeface="Open Sans Light"/>
                </a:rPr>
                <a:t>A</a:t>
              </a:r>
            </a:p>
          </p:txBody>
        </p:sp>
      </p:grpSp>
      <p:sp>
        <p:nvSpPr>
          <p:cNvPr id="20" name="TextBox 20"/>
          <p:cNvSpPr txBox="1"/>
          <p:nvPr/>
        </p:nvSpPr>
        <p:spPr>
          <a:xfrm>
            <a:off x="2614205" y="4753861"/>
            <a:ext cx="415158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VERHALTENSTHERAPIE</a:t>
            </a:r>
          </a:p>
        </p:txBody>
      </p:sp>
      <p:sp>
        <p:nvSpPr>
          <p:cNvPr id="21" name="TextBox 21"/>
          <p:cNvSpPr txBox="1"/>
          <p:nvPr/>
        </p:nvSpPr>
        <p:spPr>
          <a:xfrm>
            <a:off x="10008853" y="4783822"/>
            <a:ext cx="6786373"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ANGEBOTE UND PROJEKTE FÜR ADHS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Freeform 2"/>
          <p:cNvSpPr/>
          <p:nvPr/>
        </p:nvSpPr>
        <p:spPr>
          <a:xfrm>
            <a:off x="-1815850" y="-145990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3" name="TextBox 3"/>
          <p:cNvSpPr txBox="1"/>
          <p:nvPr/>
        </p:nvSpPr>
        <p:spPr>
          <a:xfrm>
            <a:off x="1031218" y="1616774"/>
            <a:ext cx="16228082" cy="1434457"/>
          </a:xfrm>
          <a:prstGeom prst="rect">
            <a:avLst/>
          </a:prstGeom>
        </p:spPr>
        <p:txBody>
          <a:bodyPr lIns="0" tIns="0" rIns="0" bIns="0" rtlCol="0" anchor="t">
            <a:spAutoFit/>
          </a:bodyPr>
          <a:lstStyle/>
          <a:p>
            <a:pPr algn="ctr">
              <a:lnSpc>
                <a:spcPts val="11760"/>
              </a:lnSpc>
            </a:pPr>
            <a:r>
              <a:rPr lang="en-US" sz="8400">
                <a:solidFill>
                  <a:srgbClr val="F5E6CA"/>
                </a:solidFill>
                <a:latin typeface="Moontime"/>
                <a:ea typeface="Moontime"/>
                <a:cs typeface="Moontime"/>
                <a:sym typeface="Moontime"/>
              </a:rPr>
              <a:t>OPERATORENLISTE</a:t>
            </a:r>
          </a:p>
        </p:txBody>
      </p:sp>
      <p:sp>
        <p:nvSpPr>
          <p:cNvPr id="4" name="TextBox 4"/>
          <p:cNvSpPr txBox="1"/>
          <p:nvPr/>
        </p:nvSpPr>
        <p:spPr>
          <a:xfrm>
            <a:off x="6993402" y="981075"/>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2 </a:t>
            </a:r>
          </a:p>
        </p:txBody>
      </p:sp>
      <p:sp>
        <p:nvSpPr>
          <p:cNvPr id="5" name="Freeform 5"/>
          <p:cNvSpPr/>
          <p:nvPr/>
        </p:nvSpPr>
        <p:spPr>
          <a:xfrm>
            <a:off x="-3145846" y="804436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6" name="Freeform 6"/>
          <p:cNvSpPr/>
          <p:nvPr/>
        </p:nvSpPr>
        <p:spPr>
          <a:xfrm rot="6246450">
            <a:off x="16002000" y="-127113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7" name="Freeform 7"/>
          <p:cNvSpPr/>
          <p:nvPr/>
        </p:nvSpPr>
        <p:spPr>
          <a:xfrm rot="10170973">
            <a:off x="16271298" y="7685119"/>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8" name="Group 8"/>
          <p:cNvGrpSpPr/>
          <p:nvPr/>
        </p:nvGrpSpPr>
        <p:grpSpPr>
          <a:xfrm>
            <a:off x="2699385" y="3295281"/>
            <a:ext cx="12889230" cy="5342117"/>
            <a:chOff x="0" y="0"/>
            <a:chExt cx="5111547" cy="2118550"/>
          </a:xfrm>
        </p:grpSpPr>
        <p:sp>
          <p:nvSpPr>
            <p:cNvPr id="9" name="Freeform 9"/>
            <p:cNvSpPr/>
            <p:nvPr/>
          </p:nvSpPr>
          <p:spPr>
            <a:xfrm>
              <a:off x="0" y="0"/>
              <a:ext cx="5111547" cy="2118550"/>
            </a:xfrm>
            <a:custGeom>
              <a:avLst/>
              <a:gdLst/>
              <a:ahLst/>
              <a:cxnLst/>
              <a:rect l="l" t="t" r="r" b="b"/>
              <a:pathLst>
                <a:path w="5111547" h="2118550">
                  <a:moveTo>
                    <a:pt x="0" y="0"/>
                  </a:moveTo>
                  <a:lnTo>
                    <a:pt x="5111547" y="0"/>
                  </a:lnTo>
                  <a:lnTo>
                    <a:pt x="5111547" y="2118550"/>
                  </a:lnTo>
                  <a:lnTo>
                    <a:pt x="0" y="2118550"/>
                  </a:lnTo>
                  <a:close/>
                </a:path>
              </a:pathLst>
            </a:custGeom>
            <a:solidFill>
              <a:srgbClr val="F5E6CA"/>
            </a:solidFill>
            <a:ln w="38100" cap="sq">
              <a:solidFill>
                <a:srgbClr val="343F56"/>
              </a:solidFill>
              <a:prstDash val="solid"/>
              <a:miter/>
            </a:ln>
          </p:spPr>
          <p:txBody>
            <a:bodyPr/>
            <a:lstStyle/>
            <a:p>
              <a:endParaRPr lang="de-DE"/>
            </a:p>
          </p:txBody>
        </p:sp>
        <p:sp>
          <p:nvSpPr>
            <p:cNvPr id="10" name="TextBox 10"/>
            <p:cNvSpPr txBox="1"/>
            <p:nvPr/>
          </p:nvSpPr>
          <p:spPr>
            <a:xfrm>
              <a:off x="0" y="-38100"/>
              <a:ext cx="5111547" cy="2156650"/>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3339933" y="4459751"/>
            <a:ext cx="11608134" cy="2851250"/>
          </a:xfrm>
          <a:prstGeom prst="rect">
            <a:avLst/>
          </a:prstGeom>
        </p:spPr>
        <p:txBody>
          <a:bodyPr lIns="0" tIns="0" rIns="0" bIns="0" rtlCol="0" anchor="t">
            <a:spAutoFit/>
          </a:bodyPr>
          <a:lstStyle/>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 Reproduktion</a:t>
            </a:r>
          </a:p>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II: Transfer </a:t>
            </a:r>
          </a:p>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III: problemlösendes Denken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Freeform 2"/>
          <p:cNvSpPr/>
          <p:nvPr/>
        </p:nvSpPr>
        <p:spPr>
          <a:xfrm>
            <a:off x="-1815850" y="-145990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3" name="TextBox 3"/>
          <p:cNvSpPr txBox="1"/>
          <p:nvPr/>
        </p:nvSpPr>
        <p:spPr>
          <a:xfrm>
            <a:off x="1031218" y="1616774"/>
            <a:ext cx="16228082" cy="1434457"/>
          </a:xfrm>
          <a:prstGeom prst="rect">
            <a:avLst/>
          </a:prstGeom>
        </p:spPr>
        <p:txBody>
          <a:bodyPr lIns="0" tIns="0" rIns="0" bIns="0" rtlCol="0" anchor="t">
            <a:spAutoFit/>
          </a:bodyPr>
          <a:lstStyle/>
          <a:p>
            <a:pPr algn="ctr">
              <a:lnSpc>
                <a:spcPts val="11760"/>
              </a:lnSpc>
            </a:pPr>
            <a:r>
              <a:rPr lang="en-US" sz="8400">
                <a:solidFill>
                  <a:srgbClr val="F5E6CA"/>
                </a:solidFill>
                <a:latin typeface="Moontime"/>
                <a:ea typeface="Moontime"/>
                <a:cs typeface="Moontime"/>
                <a:sym typeface="Moontime"/>
              </a:rPr>
              <a:t>AUSTAUSCH VON MATERIAL </a:t>
            </a:r>
          </a:p>
        </p:txBody>
      </p:sp>
      <p:sp>
        <p:nvSpPr>
          <p:cNvPr id="4" name="TextBox 4"/>
          <p:cNvSpPr txBox="1"/>
          <p:nvPr/>
        </p:nvSpPr>
        <p:spPr>
          <a:xfrm>
            <a:off x="6993402" y="981075"/>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2 </a:t>
            </a:r>
          </a:p>
        </p:txBody>
      </p:sp>
      <p:sp>
        <p:nvSpPr>
          <p:cNvPr id="5" name="Freeform 5"/>
          <p:cNvSpPr/>
          <p:nvPr/>
        </p:nvSpPr>
        <p:spPr>
          <a:xfrm>
            <a:off x="-3145846" y="804436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6" name="Freeform 6"/>
          <p:cNvSpPr/>
          <p:nvPr/>
        </p:nvSpPr>
        <p:spPr>
          <a:xfrm rot="6246450">
            <a:off x="16002000" y="-127113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7" name="Freeform 7"/>
          <p:cNvSpPr/>
          <p:nvPr/>
        </p:nvSpPr>
        <p:spPr>
          <a:xfrm rot="10170973">
            <a:off x="16271298" y="7685119"/>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8" name="Group 8"/>
          <p:cNvGrpSpPr/>
          <p:nvPr/>
        </p:nvGrpSpPr>
        <p:grpSpPr>
          <a:xfrm>
            <a:off x="2223243" y="3295281"/>
            <a:ext cx="6219031" cy="5365604"/>
            <a:chOff x="0" y="0"/>
            <a:chExt cx="2466312" cy="2127864"/>
          </a:xfrm>
        </p:grpSpPr>
        <p:sp>
          <p:nvSpPr>
            <p:cNvPr id="9" name="Freeform 9"/>
            <p:cNvSpPr/>
            <p:nvPr/>
          </p:nvSpPr>
          <p:spPr>
            <a:xfrm>
              <a:off x="0" y="0"/>
              <a:ext cx="2466312" cy="2127864"/>
            </a:xfrm>
            <a:custGeom>
              <a:avLst/>
              <a:gdLst/>
              <a:ahLst/>
              <a:cxnLst/>
              <a:rect l="l" t="t" r="r" b="b"/>
              <a:pathLst>
                <a:path w="2466312" h="2127864">
                  <a:moveTo>
                    <a:pt x="0" y="0"/>
                  </a:moveTo>
                  <a:lnTo>
                    <a:pt x="2466312" y="0"/>
                  </a:lnTo>
                  <a:lnTo>
                    <a:pt x="2466312" y="2127864"/>
                  </a:lnTo>
                  <a:lnTo>
                    <a:pt x="0" y="2127864"/>
                  </a:lnTo>
                  <a:close/>
                </a:path>
              </a:pathLst>
            </a:custGeom>
            <a:solidFill>
              <a:srgbClr val="F5E6CA"/>
            </a:solidFill>
            <a:ln w="38100" cap="sq">
              <a:solidFill>
                <a:srgbClr val="343F56"/>
              </a:solidFill>
              <a:prstDash val="solid"/>
              <a:miter/>
            </a:ln>
          </p:spPr>
          <p:txBody>
            <a:bodyPr/>
            <a:lstStyle/>
            <a:p>
              <a:endParaRPr lang="de-DE"/>
            </a:p>
          </p:txBody>
        </p:sp>
        <p:sp>
          <p:nvSpPr>
            <p:cNvPr id="10" name="TextBox 10"/>
            <p:cNvSpPr txBox="1"/>
            <p:nvPr/>
          </p:nvSpPr>
          <p:spPr>
            <a:xfrm>
              <a:off x="0" y="-38100"/>
              <a:ext cx="2466312" cy="2165964"/>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2699385" y="4619625"/>
            <a:ext cx="5266748" cy="2136875"/>
          </a:xfrm>
          <a:prstGeom prst="rect">
            <a:avLst/>
          </a:prstGeom>
        </p:spPr>
        <p:txBody>
          <a:bodyPr lIns="0" tIns="0" rIns="0" bIns="0" rtlCol="0" anchor="t">
            <a:spAutoFit/>
          </a:bodyPr>
          <a:lstStyle/>
          <a:p>
            <a:pPr algn="l">
              <a:lnSpc>
                <a:spcPts val="5771"/>
              </a:lnSpc>
            </a:pPr>
            <a:r>
              <a:rPr lang="en-US" sz="3455" b="1">
                <a:solidFill>
                  <a:srgbClr val="343F56"/>
                </a:solidFill>
                <a:latin typeface="Hagrid Ultra-Bold"/>
                <a:ea typeface="Hagrid Ultra-Bold"/>
                <a:cs typeface="Hagrid Ultra-Bold"/>
                <a:sym typeface="Hagrid Ultra-Bold"/>
              </a:rPr>
              <a:t>Lehrwerk: </a:t>
            </a:r>
          </a:p>
          <a:p>
            <a:pPr algn="l">
              <a:lnSpc>
                <a:spcPts val="5771"/>
              </a:lnSpc>
            </a:pPr>
            <a:r>
              <a:rPr lang="en-US" sz="3455">
                <a:solidFill>
                  <a:srgbClr val="343F56"/>
                </a:solidFill>
                <a:latin typeface="Hagrid"/>
                <a:ea typeface="Hagrid"/>
                <a:cs typeface="Hagrid"/>
                <a:sym typeface="Hagrid"/>
              </a:rPr>
              <a:t>Hobmair (Hrsg.) (2024): Psychologie. 7. Auflage</a:t>
            </a:r>
          </a:p>
        </p:txBody>
      </p:sp>
      <p:grpSp>
        <p:nvGrpSpPr>
          <p:cNvPr id="12" name="Group 12"/>
          <p:cNvGrpSpPr/>
          <p:nvPr/>
        </p:nvGrpSpPr>
        <p:grpSpPr>
          <a:xfrm>
            <a:off x="11040269" y="3295281"/>
            <a:ext cx="6219031" cy="5365604"/>
            <a:chOff x="0" y="0"/>
            <a:chExt cx="2466312" cy="2127864"/>
          </a:xfrm>
        </p:grpSpPr>
        <p:sp>
          <p:nvSpPr>
            <p:cNvPr id="13" name="Freeform 13"/>
            <p:cNvSpPr/>
            <p:nvPr/>
          </p:nvSpPr>
          <p:spPr>
            <a:xfrm>
              <a:off x="0" y="0"/>
              <a:ext cx="2466312" cy="2127864"/>
            </a:xfrm>
            <a:custGeom>
              <a:avLst/>
              <a:gdLst/>
              <a:ahLst/>
              <a:cxnLst/>
              <a:rect l="l" t="t" r="r" b="b"/>
              <a:pathLst>
                <a:path w="2466312" h="2127864">
                  <a:moveTo>
                    <a:pt x="0" y="0"/>
                  </a:moveTo>
                  <a:lnTo>
                    <a:pt x="2466312" y="0"/>
                  </a:lnTo>
                  <a:lnTo>
                    <a:pt x="2466312" y="2127864"/>
                  </a:lnTo>
                  <a:lnTo>
                    <a:pt x="0" y="2127864"/>
                  </a:lnTo>
                  <a:close/>
                </a:path>
              </a:pathLst>
            </a:custGeom>
            <a:solidFill>
              <a:srgbClr val="F5E6CA"/>
            </a:solidFill>
            <a:ln w="38100" cap="sq">
              <a:solidFill>
                <a:srgbClr val="343F56"/>
              </a:solidFill>
              <a:prstDash val="solid"/>
              <a:miter/>
            </a:ln>
          </p:spPr>
          <p:txBody>
            <a:bodyPr/>
            <a:lstStyle/>
            <a:p>
              <a:endParaRPr lang="de-DE"/>
            </a:p>
          </p:txBody>
        </p:sp>
        <p:sp>
          <p:nvSpPr>
            <p:cNvPr id="14" name="TextBox 14"/>
            <p:cNvSpPr txBox="1"/>
            <p:nvPr/>
          </p:nvSpPr>
          <p:spPr>
            <a:xfrm>
              <a:off x="0" y="-38100"/>
              <a:ext cx="2466312" cy="2165964"/>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1516411" y="4619625"/>
            <a:ext cx="5266748" cy="2136875"/>
          </a:xfrm>
          <a:prstGeom prst="rect">
            <a:avLst/>
          </a:prstGeom>
        </p:spPr>
        <p:txBody>
          <a:bodyPr lIns="0" tIns="0" rIns="0" bIns="0" rtlCol="0" anchor="t">
            <a:spAutoFit/>
          </a:bodyPr>
          <a:lstStyle/>
          <a:p>
            <a:pPr algn="l">
              <a:lnSpc>
                <a:spcPts val="5771"/>
              </a:lnSpc>
            </a:pPr>
            <a:r>
              <a:rPr lang="en-US" sz="3455" b="1">
                <a:solidFill>
                  <a:srgbClr val="343F56"/>
                </a:solidFill>
                <a:latin typeface="Hagrid Ultra-Bold"/>
                <a:ea typeface="Hagrid Ultra-Bold"/>
                <a:cs typeface="Hagrid Ultra-Bold"/>
                <a:sym typeface="Hagrid Ultra-Bold"/>
              </a:rPr>
              <a:t>Austausch: </a:t>
            </a:r>
          </a:p>
          <a:p>
            <a:pPr algn="l">
              <a:lnSpc>
                <a:spcPts val="5771"/>
              </a:lnSpc>
            </a:pPr>
            <a:r>
              <a:rPr lang="en-US" sz="3455">
                <a:solidFill>
                  <a:srgbClr val="343F56"/>
                </a:solidFill>
                <a:latin typeface="Hagrid"/>
                <a:ea typeface="Hagrid"/>
                <a:cs typeface="Hagrid"/>
                <a:sym typeface="Hagrid"/>
              </a:rPr>
              <a:t>https://www.paepsy-bg-nds.de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412</Words>
  <Application>Microsoft Macintosh PowerPoint</Application>
  <PresentationFormat>Benutzerdefiniert</PresentationFormat>
  <Paragraphs>76</Paragraphs>
  <Slides>11</Slides>
  <Notes>0</Notes>
  <HiddenSlides>0</HiddenSlides>
  <MMClips>0</MMClips>
  <ScaleCrop>false</ScaleCrop>
  <HeadingPairs>
    <vt:vector size="6" baseType="variant">
      <vt:variant>
        <vt:lpstr>Verwendete Schriftarten</vt:lpstr>
      </vt:variant>
      <vt:variant>
        <vt:i4>11</vt:i4>
      </vt:variant>
      <vt:variant>
        <vt:lpstr>Design</vt:lpstr>
      </vt:variant>
      <vt:variant>
        <vt:i4>1</vt:i4>
      </vt:variant>
      <vt:variant>
        <vt:lpstr>Folientitel</vt:lpstr>
      </vt:variant>
      <vt:variant>
        <vt:i4>11</vt:i4>
      </vt:variant>
    </vt:vector>
  </HeadingPairs>
  <TitlesOfParts>
    <vt:vector size="23" baseType="lpstr">
      <vt:lpstr>Moontime</vt:lpstr>
      <vt:lpstr>Another Shabby Light</vt:lpstr>
      <vt:lpstr>Hagrid Ultra-Bold</vt:lpstr>
      <vt:lpstr>Arial</vt:lpstr>
      <vt:lpstr>Open Sans Bold</vt:lpstr>
      <vt:lpstr>Open Sans Light</vt:lpstr>
      <vt:lpstr>Hagrid Heavy</vt:lpstr>
      <vt:lpstr>Calibri</vt:lpstr>
      <vt:lpstr>Playlist Script</vt:lpstr>
      <vt:lpstr>Roboto</vt:lpstr>
      <vt:lpstr>Hagrid</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Kopie von Beige and Blue Minimal Modern Thesis Defense Presentation</dc:title>
  <cp:lastModifiedBy>Jörn Fischer</cp:lastModifiedBy>
  <cp:revision>5</cp:revision>
  <dcterms:created xsi:type="dcterms:W3CDTF">2006-08-16T00:00:00Z</dcterms:created>
  <dcterms:modified xsi:type="dcterms:W3CDTF">2025-09-24T20:04:36Z</dcterms:modified>
  <dc:identifier>DAGxJ8o9l7Y</dc:identifier>
</cp:coreProperties>
</file>