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25133D9B-B3B1-11FD-1BA2-01B09F9A14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3F0437F-D2E0-C3D2-B0DA-5B9CCFE2EEE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0C4671-82AD-4A85-8AB6-E2B1A75C9999}" type="datetimeFigureOut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AECB926-FDEE-8AE3-FA9A-7964AE3E1A9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4A45175-DED3-F8CC-3C12-B8BDE19FF00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4D96321-C059-4FE0-8060-3CD12C2BE880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2394EF66-B41C-4C7D-1250-7BEEF91865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D326BA2-9EDE-A991-603F-B14137BADDE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967DD80-215E-4885-9D39-A6DA0AF2AC71}" type="datetimeFigureOut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4" name="Folienbildplatzhalter 3">
            <a:extLst>
              <a:ext uri="{FF2B5EF4-FFF2-40B4-BE49-F238E27FC236}">
                <a16:creationId xmlns:a16="http://schemas.microsoft.com/office/drawing/2014/main" id="{5237E516-7DCB-0F10-BA37-F7F780717B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>
            <a:extLst>
              <a:ext uri="{FF2B5EF4-FFF2-40B4-BE49-F238E27FC236}">
                <a16:creationId xmlns:a16="http://schemas.microsoft.com/office/drawing/2014/main" id="{9EBD11A9-00C2-6123-A6DD-7314891D6D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897099E-B143-717F-CD83-0EDA4B8EC0A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3B68DC7-6520-B48B-E370-E1C1C18F74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2A553CA-6C94-433E-B91A-418FC895DE90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>
            <a:extLst>
              <a:ext uri="{FF2B5EF4-FFF2-40B4-BE49-F238E27FC236}">
                <a16:creationId xmlns:a16="http://schemas.microsoft.com/office/drawing/2014/main" id="{2C58F9CE-0FB9-67E2-87E2-01FA0394435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>
            <a:extLst>
              <a:ext uri="{FF2B5EF4-FFF2-40B4-BE49-F238E27FC236}">
                <a16:creationId xmlns:a16="http://schemas.microsoft.com/office/drawing/2014/main" id="{9080AA1B-F50F-33E2-B3C3-86EBBA1AE5D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5124" name="Kopfzeilenplatzhalter 4">
            <a:extLst>
              <a:ext uri="{FF2B5EF4-FFF2-40B4-BE49-F238E27FC236}">
                <a16:creationId xmlns:a16="http://schemas.microsoft.com/office/drawing/2014/main" id="{DA1462C8-DFE4-E58D-A3A7-A763A8B4EBAB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lienbildplatzhalter 1">
            <a:extLst>
              <a:ext uri="{FF2B5EF4-FFF2-40B4-BE49-F238E27FC236}">
                <a16:creationId xmlns:a16="http://schemas.microsoft.com/office/drawing/2014/main" id="{D6CDB8FB-F233-3A9D-F5D4-F22561D9823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izenplatzhalter 2">
            <a:extLst>
              <a:ext uri="{FF2B5EF4-FFF2-40B4-BE49-F238E27FC236}">
                <a16:creationId xmlns:a16="http://schemas.microsoft.com/office/drawing/2014/main" id="{DC586980-D13D-D9B0-7102-D2792472B7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7172" name="Kopfzeilenplatzhalter 4">
            <a:extLst>
              <a:ext uri="{FF2B5EF4-FFF2-40B4-BE49-F238E27FC236}">
                <a16:creationId xmlns:a16="http://schemas.microsoft.com/office/drawing/2014/main" id="{3E170335-C3E4-F65D-34C6-55D7E8C4A64C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lienbildplatzhalter 1">
            <a:extLst>
              <a:ext uri="{FF2B5EF4-FFF2-40B4-BE49-F238E27FC236}">
                <a16:creationId xmlns:a16="http://schemas.microsoft.com/office/drawing/2014/main" id="{EC771492-051B-0474-A950-CA38D362926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izenplatzhalter 2">
            <a:extLst>
              <a:ext uri="{FF2B5EF4-FFF2-40B4-BE49-F238E27FC236}">
                <a16:creationId xmlns:a16="http://schemas.microsoft.com/office/drawing/2014/main" id="{031A176E-C109-FF2B-C0E9-09E58ECAD7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9220" name="Kopfzeilenplatzhalter 4">
            <a:extLst>
              <a:ext uri="{FF2B5EF4-FFF2-40B4-BE49-F238E27FC236}">
                <a16:creationId xmlns:a16="http://schemas.microsoft.com/office/drawing/2014/main" id="{A96E0BB2-693A-4D62-839D-0225F6B6B2CA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lienbildplatzhalter 1">
            <a:extLst>
              <a:ext uri="{FF2B5EF4-FFF2-40B4-BE49-F238E27FC236}">
                <a16:creationId xmlns:a16="http://schemas.microsoft.com/office/drawing/2014/main" id="{F502CAD8-BBA0-8D5E-0884-9579325AE9B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izenplatzhalter 2">
            <a:extLst>
              <a:ext uri="{FF2B5EF4-FFF2-40B4-BE49-F238E27FC236}">
                <a16:creationId xmlns:a16="http://schemas.microsoft.com/office/drawing/2014/main" id="{2CB5302F-C495-E0F4-1C7B-29D245D3D2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11268" name="Kopfzeilenplatzhalter 4">
            <a:extLst>
              <a:ext uri="{FF2B5EF4-FFF2-40B4-BE49-F238E27FC236}">
                <a16:creationId xmlns:a16="http://schemas.microsoft.com/office/drawing/2014/main" id="{97F9756E-74BC-28A6-AE15-6972BA8930EB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lienbildplatzhalter 1">
            <a:extLst>
              <a:ext uri="{FF2B5EF4-FFF2-40B4-BE49-F238E27FC236}">
                <a16:creationId xmlns:a16="http://schemas.microsoft.com/office/drawing/2014/main" id="{CF43464F-3D23-67A5-B9FE-E6C51C87841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izenplatzhalter 2">
            <a:extLst>
              <a:ext uri="{FF2B5EF4-FFF2-40B4-BE49-F238E27FC236}">
                <a16:creationId xmlns:a16="http://schemas.microsoft.com/office/drawing/2014/main" id="{2B533FBA-2F08-A7E3-3474-296ED01C7F0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13316" name="Kopfzeilenplatzhalter 4">
            <a:extLst>
              <a:ext uri="{FF2B5EF4-FFF2-40B4-BE49-F238E27FC236}">
                <a16:creationId xmlns:a16="http://schemas.microsoft.com/office/drawing/2014/main" id="{A047582B-ABC5-DA50-9878-31A3BE8471E4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lienbildplatzhalter 1">
            <a:extLst>
              <a:ext uri="{FF2B5EF4-FFF2-40B4-BE49-F238E27FC236}">
                <a16:creationId xmlns:a16="http://schemas.microsoft.com/office/drawing/2014/main" id="{7C5F75E1-CE35-10AB-0498-A63DBDC761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izenplatzhalter 2">
            <a:extLst>
              <a:ext uri="{FF2B5EF4-FFF2-40B4-BE49-F238E27FC236}">
                <a16:creationId xmlns:a16="http://schemas.microsoft.com/office/drawing/2014/main" id="{9DBAFDF6-D487-DD43-503F-545B4E67C7F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15364" name="Kopfzeilenplatzhalter 4">
            <a:extLst>
              <a:ext uri="{FF2B5EF4-FFF2-40B4-BE49-F238E27FC236}">
                <a16:creationId xmlns:a16="http://schemas.microsoft.com/office/drawing/2014/main" id="{4081D89E-DD88-7B29-28DD-9B4AF75F79CC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lienbildplatzhalter 1">
            <a:extLst>
              <a:ext uri="{FF2B5EF4-FFF2-40B4-BE49-F238E27FC236}">
                <a16:creationId xmlns:a16="http://schemas.microsoft.com/office/drawing/2014/main" id="{5C888A92-E51F-FE14-6FB1-58701BFE777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izenplatzhalter 2">
            <a:extLst>
              <a:ext uri="{FF2B5EF4-FFF2-40B4-BE49-F238E27FC236}">
                <a16:creationId xmlns:a16="http://schemas.microsoft.com/office/drawing/2014/main" id="{1E0F17EF-FE5B-BE5A-78EE-A32E9A73F6E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17412" name="Kopfzeilenplatzhalter 4">
            <a:extLst>
              <a:ext uri="{FF2B5EF4-FFF2-40B4-BE49-F238E27FC236}">
                <a16:creationId xmlns:a16="http://schemas.microsoft.com/office/drawing/2014/main" id="{1F1779DA-07E7-EE8B-01BC-BFF4F8D25040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lienbildplatzhalter 1">
            <a:extLst>
              <a:ext uri="{FF2B5EF4-FFF2-40B4-BE49-F238E27FC236}">
                <a16:creationId xmlns:a16="http://schemas.microsoft.com/office/drawing/2014/main" id="{49D38402-4F45-D83B-E82A-2307177369E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izenplatzhalter 2">
            <a:extLst>
              <a:ext uri="{FF2B5EF4-FFF2-40B4-BE49-F238E27FC236}">
                <a16:creationId xmlns:a16="http://schemas.microsoft.com/office/drawing/2014/main" id="{19C71335-685F-82DA-23F3-C46549AA8A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19460" name="Kopfzeilenplatzhalter 4">
            <a:extLst>
              <a:ext uri="{FF2B5EF4-FFF2-40B4-BE49-F238E27FC236}">
                <a16:creationId xmlns:a16="http://schemas.microsoft.com/office/drawing/2014/main" id="{F4F58AB7-9BC3-832D-3B6B-3EB891E8DE1E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lienbildplatzhalter 1">
            <a:extLst>
              <a:ext uri="{FF2B5EF4-FFF2-40B4-BE49-F238E27FC236}">
                <a16:creationId xmlns:a16="http://schemas.microsoft.com/office/drawing/2014/main" id="{2701C16B-7713-74A3-5034-38E92233BEE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izenplatzhalter 2">
            <a:extLst>
              <a:ext uri="{FF2B5EF4-FFF2-40B4-BE49-F238E27FC236}">
                <a16:creationId xmlns:a16="http://schemas.microsoft.com/office/drawing/2014/main" id="{91D4547C-7425-5EA3-F040-78F0869A66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21508" name="Kopfzeilenplatzhalter 4">
            <a:extLst>
              <a:ext uri="{FF2B5EF4-FFF2-40B4-BE49-F238E27FC236}">
                <a16:creationId xmlns:a16="http://schemas.microsoft.com/office/drawing/2014/main" id="{25E4C271-A7C0-763F-6A3A-19862372961F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bildplatzhalter 1">
            <a:extLst>
              <a:ext uri="{FF2B5EF4-FFF2-40B4-BE49-F238E27FC236}">
                <a16:creationId xmlns:a16="http://schemas.microsoft.com/office/drawing/2014/main" id="{20E48CCD-F62C-FC04-D9D1-89CAB41A683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izenplatzhalter 2">
            <a:extLst>
              <a:ext uri="{FF2B5EF4-FFF2-40B4-BE49-F238E27FC236}">
                <a16:creationId xmlns:a16="http://schemas.microsoft.com/office/drawing/2014/main" id="{A5F75B3C-4AFC-BE55-3270-4351E67FEAE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23556" name="Kopfzeilenplatzhalter 4">
            <a:extLst>
              <a:ext uri="{FF2B5EF4-FFF2-40B4-BE49-F238E27FC236}">
                <a16:creationId xmlns:a16="http://schemas.microsoft.com/office/drawing/2014/main" id="{1A027987-1B50-4594-82EC-BAC5509EBFB5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>
            <a:extLst>
              <a:ext uri="{FF2B5EF4-FFF2-40B4-BE49-F238E27FC236}">
                <a16:creationId xmlns:a16="http://schemas.microsoft.com/office/drawing/2014/main" id="{6B63D966-3C18-1B7A-644E-68EB2DB54D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izenplatzhalter 2">
            <a:extLst>
              <a:ext uri="{FF2B5EF4-FFF2-40B4-BE49-F238E27FC236}">
                <a16:creationId xmlns:a16="http://schemas.microsoft.com/office/drawing/2014/main" id="{8FEF8D24-3F2B-CCA4-D0B5-FF808B5C77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25604" name="Kopfzeilenplatzhalter 4">
            <a:extLst>
              <a:ext uri="{FF2B5EF4-FFF2-40B4-BE49-F238E27FC236}">
                <a16:creationId xmlns:a16="http://schemas.microsoft.com/office/drawing/2014/main" id="{050088B1-7DA1-4718-C67F-72CF62232486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>
            <a:extLst>
              <a:ext uri="{FF2B5EF4-FFF2-40B4-BE49-F238E27FC236}">
                <a16:creationId xmlns:a16="http://schemas.microsoft.com/office/drawing/2014/main" id="{1A299BB9-EF1C-87C7-81EE-7A21FD8A1D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izenplatzhalter 2">
            <a:extLst>
              <a:ext uri="{FF2B5EF4-FFF2-40B4-BE49-F238E27FC236}">
                <a16:creationId xmlns:a16="http://schemas.microsoft.com/office/drawing/2014/main" id="{EC4D0D63-F07D-8669-9E84-C35F0210000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27652" name="Kopfzeilenplatzhalter 4">
            <a:extLst>
              <a:ext uri="{FF2B5EF4-FFF2-40B4-BE49-F238E27FC236}">
                <a16:creationId xmlns:a16="http://schemas.microsoft.com/office/drawing/2014/main" id="{FCC9D8BD-F928-5D30-EA4B-6AA0E7A33A9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>
            <a:extLst>
              <a:ext uri="{FF2B5EF4-FFF2-40B4-BE49-F238E27FC236}">
                <a16:creationId xmlns:a16="http://schemas.microsoft.com/office/drawing/2014/main" id="{77164F98-28D2-F9EC-6C0C-62F151946A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izenplatzhalter 2">
            <a:extLst>
              <a:ext uri="{FF2B5EF4-FFF2-40B4-BE49-F238E27FC236}">
                <a16:creationId xmlns:a16="http://schemas.microsoft.com/office/drawing/2014/main" id="{7026B912-9C74-7D79-66E2-BADAC685F4D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29700" name="Kopfzeilenplatzhalter 4">
            <a:extLst>
              <a:ext uri="{FF2B5EF4-FFF2-40B4-BE49-F238E27FC236}">
                <a16:creationId xmlns:a16="http://schemas.microsoft.com/office/drawing/2014/main" id="{79D73AB4-DB20-3383-73CF-5B0B5EA4F185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lienbildplatzhalter 1">
            <a:extLst>
              <a:ext uri="{FF2B5EF4-FFF2-40B4-BE49-F238E27FC236}">
                <a16:creationId xmlns:a16="http://schemas.microsoft.com/office/drawing/2014/main" id="{FEEE245E-87FA-C8B3-05F8-11BACEAD6D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izenplatzhalter 2">
            <a:extLst>
              <a:ext uri="{FF2B5EF4-FFF2-40B4-BE49-F238E27FC236}">
                <a16:creationId xmlns:a16="http://schemas.microsoft.com/office/drawing/2014/main" id="{879B93B0-99BE-907B-9197-276B124EED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31748" name="Kopfzeilenplatzhalter 4">
            <a:extLst>
              <a:ext uri="{FF2B5EF4-FFF2-40B4-BE49-F238E27FC236}">
                <a16:creationId xmlns:a16="http://schemas.microsoft.com/office/drawing/2014/main" id="{3F76FDE0-1EFA-0DDA-EEF1-B69AF6BC98C7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olienbildplatzhalter 1">
            <a:extLst>
              <a:ext uri="{FF2B5EF4-FFF2-40B4-BE49-F238E27FC236}">
                <a16:creationId xmlns:a16="http://schemas.microsoft.com/office/drawing/2014/main" id="{E3DCE71C-9B0E-02E8-7D57-4AD23D899E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izenplatzhalter 2">
            <a:extLst>
              <a:ext uri="{FF2B5EF4-FFF2-40B4-BE49-F238E27FC236}">
                <a16:creationId xmlns:a16="http://schemas.microsoft.com/office/drawing/2014/main" id="{1F179E9C-05EE-CABB-C987-BFE8E52E089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33796" name="Kopfzeilenplatzhalter 4">
            <a:extLst>
              <a:ext uri="{FF2B5EF4-FFF2-40B4-BE49-F238E27FC236}">
                <a16:creationId xmlns:a16="http://schemas.microsoft.com/office/drawing/2014/main" id="{582CAA63-1F60-4E95-E14E-D3CDF3BFCB91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lienbildplatzhalter 1">
            <a:extLst>
              <a:ext uri="{FF2B5EF4-FFF2-40B4-BE49-F238E27FC236}">
                <a16:creationId xmlns:a16="http://schemas.microsoft.com/office/drawing/2014/main" id="{8828D6E3-A41B-30EF-FA00-B9E868E1269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izenplatzhalter 2">
            <a:extLst>
              <a:ext uri="{FF2B5EF4-FFF2-40B4-BE49-F238E27FC236}">
                <a16:creationId xmlns:a16="http://schemas.microsoft.com/office/drawing/2014/main" id="{C026D871-76FD-A5AF-18E8-FF658133D8E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35844" name="Kopfzeilenplatzhalter 4">
            <a:extLst>
              <a:ext uri="{FF2B5EF4-FFF2-40B4-BE49-F238E27FC236}">
                <a16:creationId xmlns:a16="http://schemas.microsoft.com/office/drawing/2014/main" id="{D514016D-7CA3-2EAA-34E7-AFA90188D62E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lienbildplatzhalter 1">
            <a:extLst>
              <a:ext uri="{FF2B5EF4-FFF2-40B4-BE49-F238E27FC236}">
                <a16:creationId xmlns:a16="http://schemas.microsoft.com/office/drawing/2014/main" id="{10B14D97-1771-70C8-7C62-E1010C51FF0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izenplatzhalter 2">
            <a:extLst>
              <a:ext uri="{FF2B5EF4-FFF2-40B4-BE49-F238E27FC236}">
                <a16:creationId xmlns:a16="http://schemas.microsoft.com/office/drawing/2014/main" id="{18477662-15C4-89F5-D67F-E2B141131B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37892" name="Kopfzeilenplatzhalter 4">
            <a:extLst>
              <a:ext uri="{FF2B5EF4-FFF2-40B4-BE49-F238E27FC236}">
                <a16:creationId xmlns:a16="http://schemas.microsoft.com/office/drawing/2014/main" id="{DE7EC11F-7A34-48EA-9C8B-656634DB272D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lienbildplatzhalter 1">
            <a:extLst>
              <a:ext uri="{FF2B5EF4-FFF2-40B4-BE49-F238E27FC236}">
                <a16:creationId xmlns:a16="http://schemas.microsoft.com/office/drawing/2014/main" id="{8E9B5D3F-1DBD-670F-51A1-547033C9CB0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izenplatzhalter 2">
            <a:extLst>
              <a:ext uri="{FF2B5EF4-FFF2-40B4-BE49-F238E27FC236}">
                <a16:creationId xmlns:a16="http://schemas.microsoft.com/office/drawing/2014/main" id="{A53F3947-A735-22BB-4CEE-C63384D1752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39940" name="Kopfzeilenplatzhalter 4">
            <a:extLst>
              <a:ext uri="{FF2B5EF4-FFF2-40B4-BE49-F238E27FC236}">
                <a16:creationId xmlns:a16="http://schemas.microsoft.com/office/drawing/2014/main" id="{60BAA4B5-EE2A-06E4-6AC2-5372AC2C4F73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lienbildplatzhalter 1">
            <a:extLst>
              <a:ext uri="{FF2B5EF4-FFF2-40B4-BE49-F238E27FC236}">
                <a16:creationId xmlns:a16="http://schemas.microsoft.com/office/drawing/2014/main" id="{84A76E4C-7EC9-1D16-DBC2-C451DCBD9B5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izenplatzhalter 2">
            <a:extLst>
              <a:ext uri="{FF2B5EF4-FFF2-40B4-BE49-F238E27FC236}">
                <a16:creationId xmlns:a16="http://schemas.microsoft.com/office/drawing/2014/main" id="{65B1D6DD-5076-F4C8-9E62-56F14F3B78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41988" name="Kopfzeilenplatzhalter 4">
            <a:extLst>
              <a:ext uri="{FF2B5EF4-FFF2-40B4-BE49-F238E27FC236}">
                <a16:creationId xmlns:a16="http://schemas.microsoft.com/office/drawing/2014/main" id="{7537AB4A-683C-090F-A45E-775E7866B91D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59F1659-ADEB-4400-17BF-4ADC33FA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13C11-12C9-4D42-B2E8-28791E139023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1B7FD02-C268-A7EA-33A2-FE3D4B97E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983267A-22EF-B161-D90B-34DE35080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81CB3-48BD-4DA2-AFEE-337914F6D95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63425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51408B9-7131-F2E8-136E-B66075375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ACA42-0CBE-4EC4-B63C-197664551E41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9D86F2-01B8-71B2-A1BD-2B7D4D5C9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9538698-59FC-1A5C-39EF-0DC404DB1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37CFF-4105-4FA9-A7C2-256997437E1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99729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E703C2C-CC32-9551-B8DD-D1A57B5C0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0661D-D65D-4062-A204-B4EC6035646F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AFF0D8C-2A01-CD0E-DDEF-823C25D6C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CD66699-1E3F-3121-CFDB-B88FB399E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C7EE1-5C00-4408-85A3-BA43CBB0C29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464325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271DFD70-CB82-6484-4CDE-8B9FBA353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74EDD-8916-465A-B1D5-D7224A22E28A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C1B0F2F6-0DF1-699B-1A3E-5A0F49C1A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710E7450-6E9F-D678-E10B-505792942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076E5-2EDE-42D6-9CD5-16712D2F3AA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11048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>
            <a:extLst>
              <a:ext uri="{FF2B5EF4-FFF2-40B4-BE49-F238E27FC236}">
                <a16:creationId xmlns:a16="http://schemas.microsoft.com/office/drawing/2014/main" id="{39CA6FC5-C214-8621-9A01-EF6F2AEE7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B8E01-40F4-4BD9-B12E-1B5DE1FE1085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A36AE179-F750-9E63-3623-AD5DB8EE6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>
            <a:extLst>
              <a:ext uri="{FF2B5EF4-FFF2-40B4-BE49-F238E27FC236}">
                <a16:creationId xmlns:a16="http://schemas.microsoft.com/office/drawing/2014/main" id="{AC8059A1-0500-FE39-6D73-E17376DA3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CA2F6-72BD-48BA-AABA-9E2BB47BA01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98376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3">
            <a:extLst>
              <a:ext uri="{FF2B5EF4-FFF2-40B4-BE49-F238E27FC236}">
                <a16:creationId xmlns:a16="http://schemas.microsoft.com/office/drawing/2014/main" id="{4761FF9B-8AB1-1E5B-4E80-D3885C357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C156F-F426-4D7C-A95B-A5A78658E88B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9E2688A4-E56E-D0CF-A462-E0BE32B17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49EDE34E-143D-41A3-1BB4-644C839E1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C7F0F-35A0-48BA-BCE1-0442AB1F2317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419311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>
            <a:extLst>
              <a:ext uri="{FF2B5EF4-FFF2-40B4-BE49-F238E27FC236}">
                <a16:creationId xmlns:a16="http://schemas.microsoft.com/office/drawing/2014/main" id="{D0922B76-82FF-B9E1-8651-842BA9BE6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C8AE7-740B-4A84-81A6-7BD2E49C5C45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3" name="Fußzeilenplatzhalter 4">
            <a:extLst>
              <a:ext uri="{FF2B5EF4-FFF2-40B4-BE49-F238E27FC236}">
                <a16:creationId xmlns:a16="http://schemas.microsoft.com/office/drawing/2014/main" id="{3514D5A5-9F09-749E-1736-29B1E30CD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D774A76C-1F00-DE00-C750-AB2FF712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4A4D0-744B-45C6-BB63-88FE7A8CD6B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13567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A5E81334-849A-A9A7-0364-946C8C735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1CD64-9F9E-4D40-8A0A-728F9686E2CA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7F5A4D17-6D1A-0AD2-676C-F29BC30B6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15C0227-E605-9EE5-64F7-F4BF74838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CD473-8F10-48F9-B5F8-85F132AD916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17695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C59E097F-4D9D-289F-B9CF-D731FD7CC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607C1-8263-4A29-A175-739EF2CB4CF3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EE68FD6F-0F24-3589-1700-71F6C853C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F8A6763E-F768-17A5-C8A1-1520E7B41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4A4D7-4F17-4363-9D01-FD7A5F4F3FF0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10933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BF4DD7-F012-7F3E-4CCE-CBFDC00D5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F8D8B-D01E-48AB-9199-FE9FC5ADFAAD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6E74CE8-3021-862B-574B-7B7FB0A0E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46CBEDD-975E-2749-5961-75E85C4C7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393CC-ADBA-49C4-B01E-86C9A810E82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5981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493BC75-CB27-6775-D1BB-61EA8EBAA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EDA54-20F1-41D8-8ADB-F0A9944FE97B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A221C0-FDF3-E43D-210A-86F8C1D86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AD16AE9-3A10-3909-47F0-0B63461F0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95F79-F01E-45AA-A2B1-A45A0F7D364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29294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>
            <a:extLst>
              <a:ext uri="{FF2B5EF4-FFF2-40B4-BE49-F238E27FC236}">
                <a16:creationId xmlns:a16="http://schemas.microsoft.com/office/drawing/2014/main" id="{E890C21D-9B45-EDAE-3776-7A83517B2B7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027" name="Textplatzhalter 2">
            <a:extLst>
              <a:ext uri="{FF2B5EF4-FFF2-40B4-BE49-F238E27FC236}">
                <a16:creationId xmlns:a16="http://schemas.microsoft.com/office/drawing/2014/main" id="{93BE0605-2079-9933-87FC-CC3D2D9887F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8EFF759-7D16-3D4A-300B-0FAF9C8F3A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2BBF3B7-109B-4E5B-B866-699C90CC9E65}" type="datetime1">
              <a:rPr lang="de-DE"/>
              <a:pPr>
                <a:defRPr/>
              </a:pPr>
              <a:t>20.07.23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2B9C89-BF92-C6A9-1CF9-B4C094F07A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28FF92C-AB04-A174-0E45-AF8014CAC6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4AFBA88-CA31-4C9A-A096-7B34AE5671B4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feld 11">
            <a:extLst>
              <a:ext uri="{FF2B5EF4-FFF2-40B4-BE49-F238E27FC236}">
                <a16:creationId xmlns:a16="http://schemas.microsoft.com/office/drawing/2014/main" id="{BECCD454-EEAB-D902-0D24-97BC5F3B9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327150"/>
            <a:ext cx="10572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b="1"/>
              <a:t>Praktische Prüfung</a:t>
            </a:r>
            <a:endParaRPr lang="de-DE" altLang="de-DE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/>
              <a:t>zum/zur staatlich geprüften sozialpädagogischen Assistenten/Assistentin</a:t>
            </a:r>
          </a:p>
        </p:txBody>
      </p:sp>
      <p:pic>
        <p:nvPicPr>
          <p:cNvPr id="4099" name="Grafik 6">
            <a:extLst>
              <a:ext uri="{FF2B5EF4-FFF2-40B4-BE49-F238E27FC236}">
                <a16:creationId xmlns:a16="http://schemas.microsoft.com/office/drawing/2014/main" id="{BF8A6D79-6CC8-5FE8-70E6-BC2CCCFF0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Line 8">
            <a:extLst>
              <a:ext uri="{FF2B5EF4-FFF2-40B4-BE49-F238E27FC236}">
                <a16:creationId xmlns:a16="http://schemas.microsoft.com/office/drawing/2014/main" id="{394211DB-61EA-BB8E-8CD0-ED4A610990F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1" name="Rectangle 8">
            <a:extLst>
              <a:ext uri="{FF2B5EF4-FFF2-40B4-BE49-F238E27FC236}">
                <a16:creationId xmlns:a16="http://schemas.microsoft.com/office/drawing/2014/main" id="{3A01469E-30BC-82ED-9CC9-8753096A6E23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4102" name="Rectangle 9">
            <a:extLst>
              <a:ext uri="{FF2B5EF4-FFF2-40B4-BE49-F238E27FC236}">
                <a16:creationId xmlns:a16="http://schemas.microsoft.com/office/drawing/2014/main" id="{C0F01F11-478E-9DF1-18F0-B84910A7639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4103" name="Textfeld 1">
            <a:extLst>
              <a:ext uri="{FF2B5EF4-FFF2-40B4-BE49-F238E27FC236}">
                <a16:creationId xmlns:a16="http://schemas.microsoft.com/office/drawing/2014/main" id="{7E820EBE-94B1-BFA7-C521-D6A7F81D4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6025" y="3429000"/>
            <a:ext cx="80581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/>
              <a:t>Hinweise zur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/>
              <a:t>Planung, Durchführung, Präsentation und Reflexion eines </a:t>
            </a:r>
            <a:r>
              <a:rPr lang="de-DE" altLang="de-DE" b="1"/>
              <a:t>Projektes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feld 11">
            <a:extLst>
              <a:ext uri="{FF2B5EF4-FFF2-40B4-BE49-F238E27FC236}">
                <a16:creationId xmlns:a16="http://schemas.microsoft.com/office/drawing/2014/main" id="{7C3510C8-ADAB-5E3F-907F-BB50FAC6F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327150"/>
            <a:ext cx="10572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b="1"/>
              <a:t>Praktische Prüfung</a:t>
            </a:r>
            <a:endParaRPr lang="de-DE" altLang="de-DE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/>
              <a:t>zum/zur staatlich geprüften sozialpädagogischen Assistenten/Assistentin</a:t>
            </a:r>
          </a:p>
        </p:txBody>
      </p:sp>
      <p:pic>
        <p:nvPicPr>
          <p:cNvPr id="6147" name="Grafik 6">
            <a:extLst>
              <a:ext uri="{FF2B5EF4-FFF2-40B4-BE49-F238E27FC236}">
                <a16:creationId xmlns:a16="http://schemas.microsoft.com/office/drawing/2014/main" id="{F1ECE5E6-C347-CF39-C370-6C6B384E9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Line 8">
            <a:extLst>
              <a:ext uri="{FF2B5EF4-FFF2-40B4-BE49-F238E27FC236}">
                <a16:creationId xmlns:a16="http://schemas.microsoft.com/office/drawing/2014/main" id="{3C72CBE6-B37F-3103-541A-51E41B1DD32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9" name="Rectangle 8">
            <a:extLst>
              <a:ext uri="{FF2B5EF4-FFF2-40B4-BE49-F238E27FC236}">
                <a16:creationId xmlns:a16="http://schemas.microsoft.com/office/drawing/2014/main" id="{7A51CFB0-BEA5-7646-9A14-BC2B982A9580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6150" name="Rectangle 9">
            <a:extLst>
              <a:ext uri="{FF2B5EF4-FFF2-40B4-BE49-F238E27FC236}">
                <a16:creationId xmlns:a16="http://schemas.microsoft.com/office/drawing/2014/main" id="{E1BB86C4-F782-0AA4-00A3-1FBE54F9B39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6151" name="Textfeld 1">
            <a:extLst>
              <a:ext uri="{FF2B5EF4-FFF2-40B4-BE49-F238E27FC236}">
                <a16:creationId xmlns:a16="http://schemas.microsoft.com/office/drawing/2014/main" id="{79643464-DA05-72FC-58A8-90E3750F9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6025" y="3429000"/>
            <a:ext cx="80581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/>
              <a:t>Ausgabe der Aufgabenstellung:	Donnerstag, 03.11.22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/>
              <a:t>Beginn der praktischen Prüfung: 	Donnerstag, 17.11.22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/>
              <a:t>Ende der praktischen Prüfung: 	Donnerstag, 22.06.23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feld 11">
            <a:extLst>
              <a:ext uri="{FF2B5EF4-FFF2-40B4-BE49-F238E27FC236}">
                <a16:creationId xmlns:a16="http://schemas.microsoft.com/office/drawing/2014/main" id="{BFEDBCA9-5EE8-EE01-0BB8-262B0C3F1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b="1"/>
              <a:t>Praktische Prüfung</a:t>
            </a:r>
            <a:endParaRPr lang="de-DE" altLang="de-DE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/>
              <a:t>zum/zur staatlich geprüften sozialpädagogischen Assistenten/Assistentin</a:t>
            </a:r>
          </a:p>
        </p:txBody>
      </p:sp>
      <p:pic>
        <p:nvPicPr>
          <p:cNvPr id="8195" name="Grafik 6">
            <a:extLst>
              <a:ext uri="{FF2B5EF4-FFF2-40B4-BE49-F238E27FC236}">
                <a16:creationId xmlns:a16="http://schemas.microsoft.com/office/drawing/2014/main" id="{1CACE1CC-2F2F-58CD-6CEB-D624C543A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Line 8">
            <a:extLst>
              <a:ext uri="{FF2B5EF4-FFF2-40B4-BE49-F238E27FC236}">
                <a16:creationId xmlns:a16="http://schemas.microsoft.com/office/drawing/2014/main" id="{47CA0693-71FD-E9EE-C727-60E10FA03B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7" name="Rectangle 8">
            <a:extLst>
              <a:ext uri="{FF2B5EF4-FFF2-40B4-BE49-F238E27FC236}">
                <a16:creationId xmlns:a16="http://schemas.microsoft.com/office/drawing/2014/main" id="{EB58334E-500D-522A-C058-6F51FCCF67EE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8198" name="Rectangle 9">
            <a:extLst>
              <a:ext uri="{FF2B5EF4-FFF2-40B4-BE49-F238E27FC236}">
                <a16:creationId xmlns:a16="http://schemas.microsoft.com/office/drawing/2014/main" id="{59069167-FA33-3786-3BA3-54C42ACD77F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8199" name="Textfeld 1">
            <a:extLst>
              <a:ext uri="{FF2B5EF4-FFF2-40B4-BE49-F238E27FC236}">
                <a16:creationId xmlns:a16="http://schemas.microsoft.com/office/drawing/2014/main" id="{5D841646-765D-1A87-7931-26B57226F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6025" y="2816225"/>
            <a:ext cx="88106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/>
              <a:t>Aufgabenstellung: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1800">
                <a:latin typeface="Arial" panose="020B0604020202020204" pitchFamily="34" charset="0"/>
                <a:cs typeface="Times New Roman" panose="02020603050405020304" pitchFamily="18" charset="0"/>
              </a:rPr>
              <a:t>„Sie planen und führen ein</a:t>
            </a:r>
            <a:r>
              <a:rPr lang="de-DE" altLang="de-DE" sz="18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de-DE" altLang="de-DE" sz="2400" b="1">
                <a:latin typeface="Arial" panose="020B0604020202020204" pitchFamily="34" charset="0"/>
                <a:cs typeface="Times New Roman" panose="02020603050405020304" pitchFamily="18" charset="0"/>
              </a:rPr>
              <a:t>Projekt</a:t>
            </a:r>
            <a:r>
              <a:rPr lang="de-DE" altLang="de-DE" sz="18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1800">
                <a:latin typeface="Arial" panose="020B0604020202020204" pitchFamily="34" charset="0"/>
                <a:cs typeface="Times New Roman" panose="02020603050405020304" pitchFamily="18" charset="0"/>
              </a:rPr>
              <a:t>zum </a:t>
            </a:r>
            <a:r>
              <a:rPr lang="de-DE" altLang="de-DE" sz="1800" b="1">
                <a:latin typeface="Arial" panose="020B0604020202020204" pitchFamily="34" charset="0"/>
                <a:cs typeface="Times New Roman" panose="02020603050405020304" pitchFamily="18" charset="0"/>
              </a:rPr>
              <a:t>Themenbereich „gendersensible und vorurteilsbewusste Pädagogik</a:t>
            </a:r>
            <a:r>
              <a:rPr lang="de-DE" altLang="de-DE" sz="1800">
                <a:latin typeface="Arial" panose="020B0604020202020204" pitchFamily="34" charset="0"/>
                <a:cs typeface="Times New Roman" panose="02020603050405020304" pitchFamily="18" charset="0"/>
              </a:rPr>
              <a:t>“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>
                <a:latin typeface="Arial" panose="020B0604020202020204" pitchFamily="34" charset="0"/>
                <a:cs typeface="Times New Roman" panose="02020603050405020304" pitchFamily="18" charset="0"/>
              </a:rPr>
              <a:t>in Absprache mit einer Kindertageseinrichtung </a:t>
            </a:r>
            <a:r>
              <a:rPr lang="de-DE" altLang="de-DE" sz="1800">
                <a:latin typeface="Arial" panose="020B0604020202020204" pitchFamily="34" charset="0"/>
                <a:cs typeface="Times New Roman" panose="02020603050405020304" pitchFamily="18" charset="0"/>
              </a:rPr>
              <a:t>durch.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180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feld 11">
            <a:extLst>
              <a:ext uri="{FF2B5EF4-FFF2-40B4-BE49-F238E27FC236}">
                <a16:creationId xmlns:a16="http://schemas.microsoft.com/office/drawing/2014/main" id="{A3673079-93B0-934D-A8E3-B3C352ACB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b="1"/>
              <a:t>Praktische Prüfung</a:t>
            </a:r>
            <a:endParaRPr lang="de-DE" altLang="de-DE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/>
              <a:t>zum/zur staatlich geprüften sozialpädagogischen Assistenten/Assistentin</a:t>
            </a:r>
          </a:p>
        </p:txBody>
      </p:sp>
      <p:pic>
        <p:nvPicPr>
          <p:cNvPr id="10243" name="Grafik 6">
            <a:extLst>
              <a:ext uri="{FF2B5EF4-FFF2-40B4-BE49-F238E27FC236}">
                <a16:creationId xmlns:a16="http://schemas.microsoft.com/office/drawing/2014/main" id="{9CFD432A-7B69-0538-E7A8-B14CA984A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Line 8">
            <a:extLst>
              <a:ext uri="{FF2B5EF4-FFF2-40B4-BE49-F238E27FC236}">
                <a16:creationId xmlns:a16="http://schemas.microsoft.com/office/drawing/2014/main" id="{2E2427F4-036D-4DB7-C455-A9195C983AE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5" name="Rectangle 8">
            <a:extLst>
              <a:ext uri="{FF2B5EF4-FFF2-40B4-BE49-F238E27FC236}">
                <a16:creationId xmlns:a16="http://schemas.microsoft.com/office/drawing/2014/main" id="{DBD107C4-D733-2BC2-B44C-7B9B51F92F63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10246" name="Rectangle 9">
            <a:extLst>
              <a:ext uri="{FF2B5EF4-FFF2-40B4-BE49-F238E27FC236}">
                <a16:creationId xmlns:a16="http://schemas.microsoft.com/office/drawing/2014/main" id="{FCC98A5D-8508-9DA9-5E17-251BD7F337E5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B9FB7641-1BE3-31AB-9610-88D334F00FA4}"/>
              </a:ext>
            </a:extLst>
          </p:cNvPr>
          <p:cNvSpPr txBox="1"/>
          <p:nvPr/>
        </p:nvSpPr>
        <p:spPr>
          <a:xfrm>
            <a:off x="682625" y="2298700"/>
            <a:ext cx="10137775" cy="4708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sz="2400" b="1" dirty="0"/>
              <a:t>Aufgabenstellung: </a:t>
            </a:r>
          </a:p>
          <a:p>
            <a:pPr>
              <a:defRPr/>
            </a:pPr>
            <a:endParaRPr lang="de-DE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dirty="0">
                <a:latin typeface="+mn-lt"/>
                <a:ea typeface="Times New Roman" panose="02020603050405020304" pitchFamily="18" charset="0"/>
              </a:rPr>
              <a:t>Dabei 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konkretisieren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 Sie 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mit der kooperierenden Kindertageseinrichtung 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den 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Projektauftrag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b="1" dirty="0">
                <a:latin typeface="+mn-lt"/>
                <a:ea typeface="Times New Roman" panose="02020603050405020304" pitchFamily="18" charset="0"/>
              </a:rPr>
              <a:t>verfassen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 eine entsprechend einrichtungsbezogene 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Zielsetzung,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b="1" dirty="0">
                <a:latin typeface="+mn-lt"/>
                <a:ea typeface="Times New Roman" panose="02020603050405020304" pitchFamily="18" charset="0"/>
              </a:rPr>
              <a:t>planen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 in Absprache mit der betreffenden Kindertageseinrichtung den weiteren 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Projektprozess,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b="1" dirty="0">
                <a:latin typeface="+mn-lt"/>
                <a:ea typeface="Times New Roman" panose="02020603050405020304" pitchFamily="18" charset="0"/>
              </a:rPr>
              <a:t>führen 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die erforderlichen 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Schritte zur Umsetzung des Projektauftrages durch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b="1" dirty="0">
                <a:latin typeface="+mn-lt"/>
                <a:ea typeface="Times New Roman" panose="02020603050405020304" pitchFamily="18" charset="0"/>
              </a:rPr>
              <a:t>setzen den Projektauftrag um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b="1" dirty="0">
                <a:latin typeface="+mn-lt"/>
                <a:ea typeface="Times New Roman" panose="02020603050405020304" pitchFamily="18" charset="0"/>
              </a:rPr>
              <a:t>präsentieren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 Ihr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 Handlungsergebnis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dirty="0">
                <a:latin typeface="+mn-lt"/>
                <a:ea typeface="Times New Roman" panose="02020603050405020304" pitchFamily="18" charset="0"/>
              </a:rPr>
              <a:t>und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2400" b="1" dirty="0">
                <a:latin typeface="+mn-lt"/>
                <a:ea typeface="Times New Roman" panose="02020603050405020304" pitchFamily="18" charset="0"/>
              </a:rPr>
              <a:t>evaluieren</a:t>
            </a:r>
            <a:r>
              <a:rPr lang="de-DE" sz="2400" dirty="0">
                <a:latin typeface="+mn-lt"/>
                <a:ea typeface="Times New Roman" panose="02020603050405020304" pitchFamily="18" charset="0"/>
              </a:rPr>
              <a:t> Ihren </a:t>
            </a:r>
            <a:r>
              <a:rPr lang="de-DE" sz="2400" b="1" dirty="0">
                <a:latin typeface="+mn-lt"/>
                <a:ea typeface="Times New Roman" panose="02020603050405020304" pitchFamily="18" charset="0"/>
              </a:rPr>
              <a:t>Projektprozess</a:t>
            </a:r>
            <a:endParaRPr lang="de-DE" sz="2400" dirty="0">
              <a:latin typeface="+mn-lt"/>
              <a:ea typeface="Times New Roman" panose="02020603050405020304" pitchFamily="18" charset="0"/>
            </a:endParaRPr>
          </a:p>
          <a:p>
            <a:pPr>
              <a:defRPr/>
            </a:pPr>
            <a:endParaRPr lang="de-DE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feld 11">
            <a:extLst>
              <a:ext uri="{FF2B5EF4-FFF2-40B4-BE49-F238E27FC236}">
                <a16:creationId xmlns:a16="http://schemas.microsoft.com/office/drawing/2014/main" id="{5D2629EC-549B-69BD-9A81-DA8DE8CBD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12291" name="Grafik 6">
            <a:extLst>
              <a:ext uri="{FF2B5EF4-FFF2-40B4-BE49-F238E27FC236}">
                <a16:creationId xmlns:a16="http://schemas.microsoft.com/office/drawing/2014/main" id="{B1B9F3C6-679B-47E9-187B-BC5523A2B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Line 8">
            <a:extLst>
              <a:ext uri="{FF2B5EF4-FFF2-40B4-BE49-F238E27FC236}">
                <a16:creationId xmlns:a16="http://schemas.microsoft.com/office/drawing/2014/main" id="{7CEAF865-0AAE-871E-9654-0089643ED44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3" name="Rectangle 8">
            <a:extLst>
              <a:ext uri="{FF2B5EF4-FFF2-40B4-BE49-F238E27FC236}">
                <a16:creationId xmlns:a16="http://schemas.microsoft.com/office/drawing/2014/main" id="{259D0D66-2EDC-0CC0-C67B-02A58CC9F5F0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12294" name="Rectangle 9">
            <a:extLst>
              <a:ext uri="{FF2B5EF4-FFF2-40B4-BE49-F238E27FC236}">
                <a16:creationId xmlns:a16="http://schemas.microsoft.com/office/drawing/2014/main" id="{F4A33A26-E375-2E73-23AD-20AD8C35AE5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4970DFF1-214A-DA9E-E54A-4899CB43F697}"/>
              </a:ext>
            </a:extLst>
          </p:cNvPr>
          <p:cNvGraphicFramePr>
            <a:graphicFrameLocks noGrp="1"/>
          </p:cNvGraphicFramePr>
          <p:nvPr/>
        </p:nvGraphicFramePr>
        <p:xfrm>
          <a:off x="4235450" y="1990725"/>
          <a:ext cx="4210050" cy="4251325"/>
        </p:xfrm>
        <a:graphic>
          <a:graphicData uri="http://schemas.openxmlformats.org/drawingml/2006/table">
            <a:tbl>
              <a:tblPr/>
              <a:tblGrid>
                <a:gridCol w="1004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8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1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59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6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Bearbeitungs-zeitraum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dirty="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Prüfungsschritt</a:t>
                      </a:r>
                      <a:endParaRPr lang="de-DE" sz="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Bestandteil der Praktischen Prüfung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Abgabetermine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31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46 - 49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Planung des Projektes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Konkretisierter Projektauftrag und Zielsetzung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49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075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50 - KW 07 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Planung des 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Projektes 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Exposé zum Projekt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Projektstrukturplan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Projektablaufplan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08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124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50 -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12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Durchführung des Projektes I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Vorbereitete Projektteamsitzungen 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Protokolle 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 u="sng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Projektteamsitzungen</a:t>
                      </a: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: individuelle Termine der einzelnen Projektteams mit der zuständigen Lehrkraft;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Protokolle vierzehn Tage nach der Sitzung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 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31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15 - 19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Durchführung des Projektes II 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Exposé zum Handlungsergebnis 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16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225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22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Projektbericht über die Planung und Durchführung des Projektes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Alle bisherigen schriftlichen Prüfungsleistungen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individuelles Fazit zur Projektarbeit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 u="sng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Abgabe beim Prüfungsausschuss am Tag der Präsentation</a:t>
                      </a: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 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131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22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Präsentation des Projektes 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Präsentation des Projektes nach Vorgaben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22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075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24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Reflexion des Projektes</a:t>
                      </a:r>
                      <a:endParaRPr lang="de-DE" sz="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SzPts val="1100"/>
                        <a:buFont typeface="Wingdings" panose="05000000000000000000" pitchFamily="2" charset="2"/>
                        <a:buChar char=""/>
                      </a:pPr>
                      <a:r>
                        <a:rPr lang="de-DE" sz="7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Reflexion des Projektverlaufes </a:t>
                      </a:r>
                      <a:endParaRPr lang="de-DE" sz="800">
                        <a:effectLst/>
                        <a:latin typeface="Wingdings" panose="05000000000000000000" pitchFamily="2" charset="2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de-DE" sz="700" b="1" dirty="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font176"/>
                        </a:rPr>
                        <a:t>KW 24</a:t>
                      </a:r>
                      <a:endParaRPr lang="de-DE" sz="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font176"/>
                      </a:endParaRPr>
                    </a:p>
                  </a:txBody>
                  <a:tcPr marL="50181" marR="501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feld 11">
            <a:extLst>
              <a:ext uri="{FF2B5EF4-FFF2-40B4-BE49-F238E27FC236}">
                <a16:creationId xmlns:a16="http://schemas.microsoft.com/office/drawing/2014/main" id="{02419F67-17F5-EFE9-9A67-60C4AA1AA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14339" name="Grafik 6">
            <a:extLst>
              <a:ext uri="{FF2B5EF4-FFF2-40B4-BE49-F238E27FC236}">
                <a16:creationId xmlns:a16="http://schemas.microsoft.com/office/drawing/2014/main" id="{6EF7EDE8-DEF2-3F98-0EED-63BF8BA9C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Line 8">
            <a:extLst>
              <a:ext uri="{FF2B5EF4-FFF2-40B4-BE49-F238E27FC236}">
                <a16:creationId xmlns:a16="http://schemas.microsoft.com/office/drawing/2014/main" id="{B6A3CE7D-DBC0-50E9-BFFC-130F4C5C01D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1" name="Rectangle 8">
            <a:extLst>
              <a:ext uri="{FF2B5EF4-FFF2-40B4-BE49-F238E27FC236}">
                <a16:creationId xmlns:a16="http://schemas.microsoft.com/office/drawing/2014/main" id="{CF71036B-C162-F63D-B7C4-5F755DF64E1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14342" name="Rectangle 9">
            <a:extLst>
              <a:ext uri="{FF2B5EF4-FFF2-40B4-BE49-F238E27FC236}">
                <a16:creationId xmlns:a16="http://schemas.microsoft.com/office/drawing/2014/main" id="{C2C0C542-2A38-5AC3-0746-DB27916D3DE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14343" name="Textfeld 1">
            <a:extLst>
              <a:ext uri="{FF2B5EF4-FFF2-40B4-BE49-F238E27FC236}">
                <a16:creationId xmlns:a16="http://schemas.microsoft.com/office/drawing/2014/main" id="{057E8EE1-B72E-A967-161E-CC521597E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2592388"/>
            <a:ext cx="510540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54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feld 11">
            <a:extLst>
              <a:ext uri="{FF2B5EF4-FFF2-40B4-BE49-F238E27FC236}">
                <a16:creationId xmlns:a16="http://schemas.microsoft.com/office/drawing/2014/main" id="{A3964591-9A72-CE1E-6DAD-09207049A7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16387" name="Grafik 6">
            <a:extLst>
              <a:ext uri="{FF2B5EF4-FFF2-40B4-BE49-F238E27FC236}">
                <a16:creationId xmlns:a16="http://schemas.microsoft.com/office/drawing/2014/main" id="{9BF64E99-08B6-7ED2-B14A-3A281E6FA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Line 8">
            <a:extLst>
              <a:ext uri="{FF2B5EF4-FFF2-40B4-BE49-F238E27FC236}">
                <a16:creationId xmlns:a16="http://schemas.microsoft.com/office/drawing/2014/main" id="{2635E8D9-509F-4413-25C2-5E2C3C252DC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89" name="Rectangle 8">
            <a:extLst>
              <a:ext uri="{FF2B5EF4-FFF2-40B4-BE49-F238E27FC236}">
                <a16:creationId xmlns:a16="http://schemas.microsoft.com/office/drawing/2014/main" id="{27E8E085-EC16-4DA2-F30A-79DBD0D75CA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16390" name="Rectangle 9">
            <a:extLst>
              <a:ext uri="{FF2B5EF4-FFF2-40B4-BE49-F238E27FC236}">
                <a16:creationId xmlns:a16="http://schemas.microsoft.com/office/drawing/2014/main" id="{4C04AEC6-940C-B5C8-727C-B19D38BA26D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16391" name="Textfeld 1">
            <a:extLst>
              <a:ext uri="{FF2B5EF4-FFF2-40B4-BE49-F238E27FC236}">
                <a16:creationId xmlns:a16="http://schemas.microsoft.com/office/drawing/2014/main" id="{7D786EDB-FC45-998B-171C-8B941EE782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A3AFFE0-7711-D653-F128-73ED65D6CA4A}"/>
              </a:ext>
            </a:extLst>
          </p:cNvPr>
          <p:cNvSpPr txBox="1"/>
          <p:nvPr/>
        </p:nvSpPr>
        <p:spPr>
          <a:xfrm>
            <a:off x="2486025" y="2830513"/>
            <a:ext cx="7439025" cy="1446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  <a:defRPr/>
            </a:pPr>
            <a:r>
              <a:rPr lang="de-DE" sz="3200" b="1" dirty="0"/>
              <a:t>Einmaliges Vorhaben, keine wiederholte Routinearbeit</a:t>
            </a:r>
          </a:p>
          <a:p>
            <a:pPr algn="ctr">
              <a:defRPr/>
            </a:pPr>
            <a:endParaRPr lang="de-DE" sz="2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feld 11">
            <a:extLst>
              <a:ext uri="{FF2B5EF4-FFF2-40B4-BE49-F238E27FC236}">
                <a16:creationId xmlns:a16="http://schemas.microsoft.com/office/drawing/2014/main" id="{0B681C92-183C-6EE6-866A-D94DBBED8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18435" name="Grafik 6">
            <a:extLst>
              <a:ext uri="{FF2B5EF4-FFF2-40B4-BE49-F238E27FC236}">
                <a16:creationId xmlns:a16="http://schemas.microsoft.com/office/drawing/2014/main" id="{AB8C858F-FE0D-14D5-603E-8ADA62FB2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Line 8">
            <a:extLst>
              <a:ext uri="{FF2B5EF4-FFF2-40B4-BE49-F238E27FC236}">
                <a16:creationId xmlns:a16="http://schemas.microsoft.com/office/drawing/2014/main" id="{3D2BBB2A-6AD0-585F-9DC0-D8F6B23DD24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" name="Rectangle 8">
            <a:extLst>
              <a:ext uri="{FF2B5EF4-FFF2-40B4-BE49-F238E27FC236}">
                <a16:creationId xmlns:a16="http://schemas.microsoft.com/office/drawing/2014/main" id="{477B932E-522F-0468-3773-9D0311E3B515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18438" name="Rectangle 9">
            <a:extLst>
              <a:ext uri="{FF2B5EF4-FFF2-40B4-BE49-F238E27FC236}">
                <a16:creationId xmlns:a16="http://schemas.microsoft.com/office/drawing/2014/main" id="{59311CA6-F7E1-7275-95D9-36DA41FEEF33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18439" name="Textfeld 1">
            <a:extLst>
              <a:ext uri="{FF2B5EF4-FFF2-40B4-BE49-F238E27FC236}">
                <a16:creationId xmlns:a16="http://schemas.microsoft.com/office/drawing/2014/main" id="{CDEB2FF4-BF8C-458A-013A-D05DB5EA1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CE1453CD-893D-5D69-175C-16A29A7F8B85}"/>
              </a:ext>
            </a:extLst>
          </p:cNvPr>
          <p:cNvSpPr txBox="1"/>
          <p:nvPr/>
        </p:nvSpPr>
        <p:spPr>
          <a:xfrm>
            <a:off x="2486025" y="2830513"/>
            <a:ext cx="7439025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Einmaliges Vorhaben, keine wiederholte Routinearbeit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3200" b="1" dirty="0"/>
              <a:t>Neuartige und komplexe Aufgabenstellung</a:t>
            </a:r>
          </a:p>
          <a:p>
            <a:pPr algn="ctr">
              <a:defRPr/>
            </a:pPr>
            <a:endParaRPr lang="de-DE" sz="2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feld 11">
            <a:extLst>
              <a:ext uri="{FF2B5EF4-FFF2-40B4-BE49-F238E27FC236}">
                <a16:creationId xmlns:a16="http://schemas.microsoft.com/office/drawing/2014/main" id="{93CB4062-B426-197E-DDA8-369CDCEBA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20483" name="Grafik 6">
            <a:extLst>
              <a:ext uri="{FF2B5EF4-FFF2-40B4-BE49-F238E27FC236}">
                <a16:creationId xmlns:a16="http://schemas.microsoft.com/office/drawing/2014/main" id="{861A0652-7FB0-0262-6226-BD9F3790B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Line 8">
            <a:extLst>
              <a:ext uri="{FF2B5EF4-FFF2-40B4-BE49-F238E27FC236}">
                <a16:creationId xmlns:a16="http://schemas.microsoft.com/office/drawing/2014/main" id="{D1B9BE04-59B2-91A3-138C-FABDFC825E0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5" name="Rectangle 8">
            <a:extLst>
              <a:ext uri="{FF2B5EF4-FFF2-40B4-BE49-F238E27FC236}">
                <a16:creationId xmlns:a16="http://schemas.microsoft.com/office/drawing/2014/main" id="{AF4AAEDD-B16C-A6E5-A232-8CFF5D123CC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20486" name="Rectangle 9">
            <a:extLst>
              <a:ext uri="{FF2B5EF4-FFF2-40B4-BE49-F238E27FC236}">
                <a16:creationId xmlns:a16="http://schemas.microsoft.com/office/drawing/2014/main" id="{861CE193-FAC1-29E8-2634-1A7BF511C4F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20487" name="Textfeld 1">
            <a:extLst>
              <a:ext uri="{FF2B5EF4-FFF2-40B4-BE49-F238E27FC236}">
                <a16:creationId xmlns:a16="http://schemas.microsoft.com/office/drawing/2014/main" id="{DB5B983A-ACDB-FB31-7C32-5CD1D1FD8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353B052E-4B50-8BB8-6DE3-CA179642C7FD}"/>
              </a:ext>
            </a:extLst>
          </p:cNvPr>
          <p:cNvSpPr txBox="1"/>
          <p:nvPr/>
        </p:nvSpPr>
        <p:spPr>
          <a:xfrm>
            <a:off x="2486025" y="2830513"/>
            <a:ext cx="7439025" cy="2185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Einmaliges Vorhaben, keine wiederholte Routinearbeit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Neuartige und komplexe Aufgabenstellung</a:t>
            </a:r>
          </a:p>
          <a:p>
            <a:pPr marL="457200" indent="-457200" algn="ctr">
              <a:buFont typeface="Wingdings" panose="05000000000000000000" pitchFamily="2" charset="2"/>
              <a:buChar char="Ø"/>
              <a:defRPr/>
            </a:pPr>
            <a:r>
              <a:rPr lang="de-DE" sz="3200" b="1" dirty="0"/>
              <a:t>Offener Entwicklungsprozess mit Chancen und Risiken</a:t>
            </a:r>
          </a:p>
          <a:p>
            <a:pPr algn="ctr">
              <a:defRPr/>
            </a:pPr>
            <a:endParaRPr lang="de-DE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feld 11">
            <a:extLst>
              <a:ext uri="{FF2B5EF4-FFF2-40B4-BE49-F238E27FC236}">
                <a16:creationId xmlns:a16="http://schemas.microsoft.com/office/drawing/2014/main" id="{381857D1-4115-4712-5B0F-24EBE21984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22531" name="Grafik 6">
            <a:extLst>
              <a:ext uri="{FF2B5EF4-FFF2-40B4-BE49-F238E27FC236}">
                <a16:creationId xmlns:a16="http://schemas.microsoft.com/office/drawing/2014/main" id="{C5BC4A76-33CF-D6AE-9517-BD9BBB763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Line 8">
            <a:extLst>
              <a:ext uri="{FF2B5EF4-FFF2-40B4-BE49-F238E27FC236}">
                <a16:creationId xmlns:a16="http://schemas.microsoft.com/office/drawing/2014/main" id="{F3B46855-EFD8-E210-5B6F-1A6EDD5F12F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3" name="Rectangle 8">
            <a:extLst>
              <a:ext uri="{FF2B5EF4-FFF2-40B4-BE49-F238E27FC236}">
                <a16:creationId xmlns:a16="http://schemas.microsoft.com/office/drawing/2014/main" id="{52E22994-3713-AC92-3632-2D848E7466F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22534" name="Rectangle 9">
            <a:extLst>
              <a:ext uri="{FF2B5EF4-FFF2-40B4-BE49-F238E27FC236}">
                <a16:creationId xmlns:a16="http://schemas.microsoft.com/office/drawing/2014/main" id="{0A3DFA93-2E98-D7F2-8969-564473407500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22535" name="Textfeld 1">
            <a:extLst>
              <a:ext uri="{FF2B5EF4-FFF2-40B4-BE49-F238E27FC236}">
                <a16:creationId xmlns:a16="http://schemas.microsoft.com/office/drawing/2014/main" id="{0BA0A984-9C23-68F8-A47B-081B38602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770F63FD-517D-1247-853E-EF28BEDC7821}"/>
              </a:ext>
            </a:extLst>
          </p:cNvPr>
          <p:cNvSpPr txBox="1"/>
          <p:nvPr/>
        </p:nvSpPr>
        <p:spPr>
          <a:xfrm>
            <a:off x="2486025" y="2830513"/>
            <a:ext cx="7439025" cy="2554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Einmaliges Vorhaben, keine wiederholte Routinearbeit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Neuartige und komplexe Aufgabenstellung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Offener Entwicklungsprozess mit Chancen und Risiken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3200" b="1" dirty="0"/>
              <a:t>Spezifische Projektdynamik über die Zeit und im Team</a:t>
            </a:r>
          </a:p>
          <a:p>
            <a:pPr algn="ctr">
              <a:defRPr/>
            </a:pPr>
            <a:endParaRPr lang="de-DE" sz="2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feld 11">
            <a:extLst>
              <a:ext uri="{FF2B5EF4-FFF2-40B4-BE49-F238E27FC236}">
                <a16:creationId xmlns:a16="http://schemas.microsoft.com/office/drawing/2014/main" id="{B7E55042-FD1E-EE84-94FC-5B03B78FE8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24579" name="Grafik 6">
            <a:extLst>
              <a:ext uri="{FF2B5EF4-FFF2-40B4-BE49-F238E27FC236}">
                <a16:creationId xmlns:a16="http://schemas.microsoft.com/office/drawing/2014/main" id="{EE8C036E-FC13-5290-1AFA-1D383225DF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Line 8">
            <a:extLst>
              <a:ext uri="{FF2B5EF4-FFF2-40B4-BE49-F238E27FC236}">
                <a16:creationId xmlns:a16="http://schemas.microsoft.com/office/drawing/2014/main" id="{59983EDE-339C-C677-2969-2B91C5201E0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1" name="Rectangle 8">
            <a:extLst>
              <a:ext uri="{FF2B5EF4-FFF2-40B4-BE49-F238E27FC236}">
                <a16:creationId xmlns:a16="http://schemas.microsoft.com/office/drawing/2014/main" id="{17A49D9C-900F-2EF0-EB8A-B3E5AC0B2897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24582" name="Rectangle 9">
            <a:extLst>
              <a:ext uri="{FF2B5EF4-FFF2-40B4-BE49-F238E27FC236}">
                <a16:creationId xmlns:a16="http://schemas.microsoft.com/office/drawing/2014/main" id="{A9BA44D9-6E17-AE40-D2C4-3A603825E2D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24583" name="Textfeld 1">
            <a:extLst>
              <a:ext uri="{FF2B5EF4-FFF2-40B4-BE49-F238E27FC236}">
                <a16:creationId xmlns:a16="http://schemas.microsoft.com/office/drawing/2014/main" id="{10E08BCC-61CD-9C2A-B5AD-18F1A84962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554657E3-2F70-E22B-0F71-D09735F6FA7C}"/>
              </a:ext>
            </a:extLst>
          </p:cNvPr>
          <p:cNvSpPr txBox="1"/>
          <p:nvPr/>
        </p:nvSpPr>
        <p:spPr>
          <a:xfrm>
            <a:off x="2486025" y="2830513"/>
            <a:ext cx="7439025" cy="2432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Einmaliges Vorhaben, keine wiederholte Routinearbeit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Neuartige und komplexe Aufgabenstellung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Offener Entwicklungsprozess mit Chancen und Risiken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Spezifische Projektdynamik über die Zeit und im Team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3200" b="1" dirty="0"/>
              <a:t>Teamarbeit erforderlich</a:t>
            </a:r>
          </a:p>
          <a:p>
            <a:pPr algn="ctr">
              <a:defRPr/>
            </a:pPr>
            <a:endParaRPr lang="de-DE" sz="2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feld 11">
            <a:extLst>
              <a:ext uri="{FF2B5EF4-FFF2-40B4-BE49-F238E27FC236}">
                <a16:creationId xmlns:a16="http://schemas.microsoft.com/office/drawing/2014/main" id="{ED5C6AE5-5B87-7A2A-B4B2-EC06FFEA6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26627" name="Grafik 6">
            <a:extLst>
              <a:ext uri="{FF2B5EF4-FFF2-40B4-BE49-F238E27FC236}">
                <a16:creationId xmlns:a16="http://schemas.microsoft.com/office/drawing/2014/main" id="{EE3D933A-0EEE-283D-A85C-C8DBC205F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Line 8">
            <a:extLst>
              <a:ext uri="{FF2B5EF4-FFF2-40B4-BE49-F238E27FC236}">
                <a16:creationId xmlns:a16="http://schemas.microsoft.com/office/drawing/2014/main" id="{CE08D89D-CDBF-CBB0-5CDC-11C6479E9F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id="{554D8741-3072-161B-7ADB-14754EB844D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26630" name="Rectangle 9">
            <a:extLst>
              <a:ext uri="{FF2B5EF4-FFF2-40B4-BE49-F238E27FC236}">
                <a16:creationId xmlns:a16="http://schemas.microsoft.com/office/drawing/2014/main" id="{5D7B96A6-59C5-EB93-033E-B5ECBD20DD01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26631" name="Textfeld 1">
            <a:extLst>
              <a:ext uri="{FF2B5EF4-FFF2-40B4-BE49-F238E27FC236}">
                <a16:creationId xmlns:a16="http://schemas.microsoft.com/office/drawing/2014/main" id="{DD3F5095-250F-9065-D817-7A1B2A7AB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A42C1F56-E028-DCED-1C85-308BF7EFCFCF}"/>
              </a:ext>
            </a:extLst>
          </p:cNvPr>
          <p:cNvSpPr txBox="1"/>
          <p:nvPr/>
        </p:nvSpPr>
        <p:spPr>
          <a:xfrm>
            <a:off x="2486025" y="2830513"/>
            <a:ext cx="7439025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Einmaliges Vorhaben, keine wiederholte Routinearbeit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Neuartige und komplexe Aufgabenstellung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Offener Entwicklungsprozess mit Chancen und Risiken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Spezifische Projektdynamik über die Zeit und im Team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Teamarbeit erforderlich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3200" b="1" dirty="0"/>
              <a:t>Messbare Ziele und Ergebnisse </a:t>
            </a:r>
          </a:p>
          <a:p>
            <a:pPr algn="ctr">
              <a:defRPr/>
            </a:pPr>
            <a:endParaRPr lang="de-DE" sz="2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feld 11">
            <a:extLst>
              <a:ext uri="{FF2B5EF4-FFF2-40B4-BE49-F238E27FC236}">
                <a16:creationId xmlns:a16="http://schemas.microsoft.com/office/drawing/2014/main" id="{57780776-86C4-64B8-DE0E-3C345D667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28675" name="Grafik 6">
            <a:extLst>
              <a:ext uri="{FF2B5EF4-FFF2-40B4-BE49-F238E27FC236}">
                <a16:creationId xmlns:a16="http://schemas.microsoft.com/office/drawing/2014/main" id="{D7086EB5-FBC2-301D-53EA-1C2B945A0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Line 8">
            <a:extLst>
              <a:ext uri="{FF2B5EF4-FFF2-40B4-BE49-F238E27FC236}">
                <a16:creationId xmlns:a16="http://schemas.microsoft.com/office/drawing/2014/main" id="{93007AC0-EA0D-A006-B49F-F8D08B010A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77" name="Rectangle 8">
            <a:extLst>
              <a:ext uri="{FF2B5EF4-FFF2-40B4-BE49-F238E27FC236}">
                <a16:creationId xmlns:a16="http://schemas.microsoft.com/office/drawing/2014/main" id="{758D05E2-E105-A954-D41D-E4DE28BFBEA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28678" name="Rectangle 9">
            <a:extLst>
              <a:ext uri="{FF2B5EF4-FFF2-40B4-BE49-F238E27FC236}">
                <a16:creationId xmlns:a16="http://schemas.microsoft.com/office/drawing/2014/main" id="{5337942D-0C37-8E0D-E026-F5B9B7C85877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28679" name="Textfeld 1">
            <a:extLst>
              <a:ext uri="{FF2B5EF4-FFF2-40B4-BE49-F238E27FC236}">
                <a16:creationId xmlns:a16="http://schemas.microsoft.com/office/drawing/2014/main" id="{D9CCF4E2-A3B3-158D-CB9F-E61AF0AE1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5839F475-D302-11E0-5C50-EC8679720D26}"/>
              </a:ext>
            </a:extLst>
          </p:cNvPr>
          <p:cNvSpPr txBox="1"/>
          <p:nvPr/>
        </p:nvSpPr>
        <p:spPr>
          <a:xfrm>
            <a:off x="2486025" y="2830513"/>
            <a:ext cx="7439025" cy="3170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Einmaliges Vorhaben, keine wiederholte Routinearbeit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Neuartige und komplexe Aufgabenstellung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Offener Entwicklungsprozess mit Chancen und Risiken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Spezifische Projektdynamik über die Zeit und im Team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Teamarbeit erforderlich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2400" b="1" dirty="0"/>
              <a:t>Messbare Ziele und Ergebnisse </a:t>
            </a:r>
          </a:p>
          <a:p>
            <a:pPr marL="342900" indent="-342900" algn="ctr">
              <a:buFont typeface="Wingdings" panose="05000000000000000000" pitchFamily="2" charset="2"/>
              <a:buChar char="Ø"/>
              <a:defRPr/>
            </a:pPr>
            <a:r>
              <a:rPr lang="de-DE" sz="3200" b="1" dirty="0"/>
              <a:t>Zeitlich befristet</a:t>
            </a:r>
          </a:p>
          <a:p>
            <a:pPr algn="ctr">
              <a:defRPr/>
            </a:pPr>
            <a:endParaRPr lang="de-DE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feld 11">
            <a:extLst>
              <a:ext uri="{FF2B5EF4-FFF2-40B4-BE49-F238E27FC236}">
                <a16:creationId xmlns:a16="http://schemas.microsoft.com/office/drawing/2014/main" id="{49A7BC7A-D246-EC10-04E5-5233D8FD99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30723" name="Grafik 6">
            <a:extLst>
              <a:ext uri="{FF2B5EF4-FFF2-40B4-BE49-F238E27FC236}">
                <a16:creationId xmlns:a16="http://schemas.microsoft.com/office/drawing/2014/main" id="{55EBC3A5-E79C-9988-49CD-095C913E2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Line 8">
            <a:extLst>
              <a:ext uri="{FF2B5EF4-FFF2-40B4-BE49-F238E27FC236}">
                <a16:creationId xmlns:a16="http://schemas.microsoft.com/office/drawing/2014/main" id="{6A2DAAEC-7CED-0D72-A3FF-B1B7DE2DEBF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5" name="Rectangle 8">
            <a:extLst>
              <a:ext uri="{FF2B5EF4-FFF2-40B4-BE49-F238E27FC236}">
                <a16:creationId xmlns:a16="http://schemas.microsoft.com/office/drawing/2014/main" id="{C997806B-EFDD-12DC-C282-B0457E21290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30726" name="Rectangle 9">
            <a:extLst>
              <a:ext uri="{FF2B5EF4-FFF2-40B4-BE49-F238E27FC236}">
                <a16:creationId xmlns:a16="http://schemas.microsoft.com/office/drawing/2014/main" id="{6431C389-470E-F7B7-4B43-B9EED02F762E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30727" name="Textfeld 1">
            <a:extLst>
              <a:ext uri="{FF2B5EF4-FFF2-40B4-BE49-F238E27FC236}">
                <a16:creationId xmlns:a16="http://schemas.microsoft.com/office/drawing/2014/main" id="{03FCE1FE-9D9F-0DEC-030D-F3FE12A25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1944688"/>
            <a:ext cx="5105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3200" b="1"/>
              <a:t>Was ist ein Projekt?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  <p:sp>
        <p:nvSpPr>
          <p:cNvPr id="30728" name="Textfeld 7">
            <a:extLst>
              <a:ext uri="{FF2B5EF4-FFF2-40B4-BE49-F238E27FC236}">
                <a16:creationId xmlns:a16="http://schemas.microsoft.com/office/drawing/2014/main" id="{F8DB55DA-7EC7-CAA8-EF50-15B217C64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6025" y="2830513"/>
            <a:ext cx="74390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/>
              <a:t>Die Durchführung eines Projektes erfordert einen bewusst geplanten und kontrollierten Prozess: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4000" b="1"/>
              <a:t>Projektmanagement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feld 11">
            <a:extLst>
              <a:ext uri="{FF2B5EF4-FFF2-40B4-BE49-F238E27FC236}">
                <a16:creationId xmlns:a16="http://schemas.microsoft.com/office/drawing/2014/main" id="{D7DFC09E-6D6E-AD8E-698C-A75243D11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32771" name="Grafik 6">
            <a:extLst>
              <a:ext uri="{FF2B5EF4-FFF2-40B4-BE49-F238E27FC236}">
                <a16:creationId xmlns:a16="http://schemas.microsoft.com/office/drawing/2014/main" id="{96A97BCC-4797-34F4-C6EA-8ADC40795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Line 8">
            <a:extLst>
              <a:ext uri="{FF2B5EF4-FFF2-40B4-BE49-F238E27FC236}">
                <a16:creationId xmlns:a16="http://schemas.microsoft.com/office/drawing/2014/main" id="{D609AFEC-F90B-3CCB-3251-89235F804E3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73" name="Rectangle 8">
            <a:extLst>
              <a:ext uri="{FF2B5EF4-FFF2-40B4-BE49-F238E27FC236}">
                <a16:creationId xmlns:a16="http://schemas.microsoft.com/office/drawing/2014/main" id="{635C6A04-13A2-89CB-3FCB-225DE04EDECF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32774" name="Rectangle 9">
            <a:extLst>
              <a:ext uri="{FF2B5EF4-FFF2-40B4-BE49-F238E27FC236}">
                <a16:creationId xmlns:a16="http://schemas.microsoft.com/office/drawing/2014/main" id="{CE3ED67F-5A03-131E-8206-9904BA7590E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704E7EAF-46DC-D234-E2CF-806C56FE59C8}"/>
              </a:ext>
            </a:extLst>
          </p:cNvPr>
          <p:cNvSpPr txBox="1"/>
          <p:nvPr/>
        </p:nvSpPr>
        <p:spPr>
          <a:xfrm>
            <a:off x="2486025" y="1754188"/>
            <a:ext cx="8181975" cy="4156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de-DE" sz="2800" b="1" dirty="0"/>
              <a:t>Projektmanagement</a:t>
            </a:r>
          </a:p>
          <a:p>
            <a:pPr algn="ctr">
              <a:defRPr/>
            </a:pPr>
            <a:endParaRPr lang="de-DE" sz="2800" b="1" dirty="0"/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Projektziele festlegen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Projektablauf organisieren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Zusammenarbeit der Projektteilnehmer*innen koordinieren (im Team, mit Kooperationspartner)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Projektverlauf dokumentieren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Projektverlauf und –</a:t>
            </a:r>
            <a:r>
              <a:rPr lang="de-DE" sz="2800" b="1" dirty="0" err="1"/>
              <a:t>ergebnisse</a:t>
            </a:r>
            <a:r>
              <a:rPr lang="de-DE" sz="2800" b="1" dirty="0"/>
              <a:t> überprüfen</a:t>
            </a:r>
          </a:p>
          <a:p>
            <a:pPr algn="ctr">
              <a:defRPr/>
            </a:pPr>
            <a:endParaRPr lang="de-DE" sz="40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feld 11">
            <a:extLst>
              <a:ext uri="{FF2B5EF4-FFF2-40B4-BE49-F238E27FC236}">
                <a16:creationId xmlns:a16="http://schemas.microsoft.com/office/drawing/2014/main" id="{35159376-125F-96F6-BA6F-2B50ACF15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34819" name="Grafik 6">
            <a:extLst>
              <a:ext uri="{FF2B5EF4-FFF2-40B4-BE49-F238E27FC236}">
                <a16:creationId xmlns:a16="http://schemas.microsoft.com/office/drawing/2014/main" id="{ACC0F2EB-1245-8542-D480-22F2F7C4E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Line 8">
            <a:extLst>
              <a:ext uri="{FF2B5EF4-FFF2-40B4-BE49-F238E27FC236}">
                <a16:creationId xmlns:a16="http://schemas.microsoft.com/office/drawing/2014/main" id="{7B751D02-9086-81C2-2D39-BEE46256895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1" name="Rectangle 8">
            <a:extLst>
              <a:ext uri="{FF2B5EF4-FFF2-40B4-BE49-F238E27FC236}">
                <a16:creationId xmlns:a16="http://schemas.microsoft.com/office/drawing/2014/main" id="{64FD7CC2-6E83-FB07-3719-1F3921EE0DE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34822" name="Rectangle 9">
            <a:extLst>
              <a:ext uri="{FF2B5EF4-FFF2-40B4-BE49-F238E27FC236}">
                <a16:creationId xmlns:a16="http://schemas.microsoft.com/office/drawing/2014/main" id="{CCE3972C-CDF9-34D0-A533-00243AF826A9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72696777-C69F-7D3B-98E0-3C562E512540}"/>
              </a:ext>
            </a:extLst>
          </p:cNvPr>
          <p:cNvSpPr txBox="1"/>
          <p:nvPr/>
        </p:nvSpPr>
        <p:spPr>
          <a:xfrm>
            <a:off x="982663" y="2287588"/>
            <a:ext cx="5951537" cy="4156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de-DE" sz="2800" b="1" dirty="0"/>
              <a:t>Projektphasen</a:t>
            </a:r>
          </a:p>
          <a:p>
            <a:pPr algn="ctr">
              <a:defRPr/>
            </a:pPr>
            <a:endParaRPr lang="de-DE" sz="2800" b="1" dirty="0"/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Definition Auftrag – Festlegung Ziele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Planung des Projektes 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de-DE" sz="2800" b="1" dirty="0"/>
              <a:t>Vorbereitung und Durchführung des Projektes Projektabschluss und Evaluation </a:t>
            </a:r>
          </a:p>
          <a:p>
            <a:pPr algn="ctr">
              <a:defRPr/>
            </a:pPr>
            <a:endParaRPr lang="de-DE" sz="4000" b="1" dirty="0"/>
          </a:p>
        </p:txBody>
      </p:sp>
      <p:sp>
        <p:nvSpPr>
          <p:cNvPr id="2" name="Geschweifte Klammer rechts 1">
            <a:extLst>
              <a:ext uri="{FF2B5EF4-FFF2-40B4-BE49-F238E27FC236}">
                <a16:creationId xmlns:a16="http://schemas.microsoft.com/office/drawing/2014/main" id="{324BE5BE-925C-C3E2-C673-ED140EF115E2}"/>
              </a:ext>
            </a:extLst>
          </p:cNvPr>
          <p:cNvSpPr/>
          <p:nvPr/>
        </p:nvSpPr>
        <p:spPr>
          <a:xfrm>
            <a:off x="6661150" y="2938463"/>
            <a:ext cx="1241425" cy="3125787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34825" name="Textfeld 2">
            <a:extLst>
              <a:ext uri="{FF2B5EF4-FFF2-40B4-BE49-F238E27FC236}">
                <a16:creationId xmlns:a16="http://schemas.microsoft.com/office/drawing/2014/main" id="{F3D4779A-5D76-42A6-D574-3B31B1672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3716338"/>
            <a:ext cx="31623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/>
              <a:t>In allen Phasen findet eine entsprechende </a:t>
            </a:r>
            <a:r>
              <a:rPr lang="de-DE" altLang="de-DE" sz="2400" b="1">
                <a:solidFill>
                  <a:srgbClr val="FF0000"/>
                </a:solidFill>
              </a:rPr>
              <a:t>Dokumentation</a:t>
            </a:r>
            <a:r>
              <a:rPr lang="de-DE" altLang="de-DE" sz="2400" b="1"/>
              <a:t> des Projektes statt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feld 11">
            <a:extLst>
              <a:ext uri="{FF2B5EF4-FFF2-40B4-BE49-F238E27FC236}">
                <a16:creationId xmlns:a16="http://schemas.microsoft.com/office/drawing/2014/main" id="{27D7ECE4-ADBE-B8FD-CAEA-A777527F5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36867" name="Grafik 6">
            <a:extLst>
              <a:ext uri="{FF2B5EF4-FFF2-40B4-BE49-F238E27FC236}">
                <a16:creationId xmlns:a16="http://schemas.microsoft.com/office/drawing/2014/main" id="{A82AA848-7943-C3DE-7E8F-88C2B696A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Line 8">
            <a:extLst>
              <a:ext uri="{FF2B5EF4-FFF2-40B4-BE49-F238E27FC236}">
                <a16:creationId xmlns:a16="http://schemas.microsoft.com/office/drawing/2014/main" id="{39DA52C5-F075-CB70-578D-1D8E814904F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69" name="Rectangle 8">
            <a:extLst>
              <a:ext uri="{FF2B5EF4-FFF2-40B4-BE49-F238E27FC236}">
                <a16:creationId xmlns:a16="http://schemas.microsoft.com/office/drawing/2014/main" id="{61234B39-F2FE-134F-2324-2B3FED6362A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36870" name="Rectangle 9">
            <a:extLst>
              <a:ext uri="{FF2B5EF4-FFF2-40B4-BE49-F238E27FC236}">
                <a16:creationId xmlns:a16="http://schemas.microsoft.com/office/drawing/2014/main" id="{F668D10C-2264-6E95-9B85-634BFF77D731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34825" name="Textfeld 2">
            <a:extLst>
              <a:ext uri="{FF2B5EF4-FFF2-40B4-BE49-F238E27FC236}">
                <a16:creationId xmlns:a16="http://schemas.microsoft.com/office/drawing/2014/main" id="{823BF93D-176A-ABA9-F159-8999556F6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2687638"/>
            <a:ext cx="4743450" cy="19383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de-DE" altLang="de-DE" sz="2400" b="1" dirty="0">
                <a:solidFill>
                  <a:srgbClr val="002060"/>
                </a:solidFill>
              </a:rPr>
              <a:t>Erster </a:t>
            </a:r>
            <a:r>
              <a:rPr lang="de-DE" altLang="de-DE" sz="2400" b="1" dirty="0">
                <a:solidFill>
                  <a:schemeClr val="accent4">
                    <a:lumMod val="75000"/>
                  </a:schemeClr>
                </a:solidFill>
              </a:rPr>
              <a:t>Leistungsnachweis: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de-DE" altLang="de-DE" sz="2400" b="1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de-DE" altLang="de-DE" sz="2400" b="1" dirty="0"/>
              <a:t>Schriftliche Konkretisierung des Projektauftrages und der entsprechenden Zielsetzung</a:t>
            </a:r>
          </a:p>
        </p:txBody>
      </p:sp>
      <p:sp>
        <p:nvSpPr>
          <p:cNvPr id="36872" name="Textfeld 2">
            <a:extLst>
              <a:ext uri="{FF2B5EF4-FFF2-40B4-BE49-F238E27FC236}">
                <a16:creationId xmlns:a16="http://schemas.microsoft.com/office/drawing/2014/main" id="{58975187-6C14-041A-E2F5-B87B9EB7B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57525"/>
            <a:ext cx="4743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>
                <a:solidFill>
                  <a:srgbClr val="FF0000"/>
                </a:solidFill>
              </a:rPr>
              <a:t>Abgabe am Donnerstag, 08.12.22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feld 11">
            <a:extLst>
              <a:ext uri="{FF2B5EF4-FFF2-40B4-BE49-F238E27FC236}">
                <a16:creationId xmlns:a16="http://schemas.microsoft.com/office/drawing/2014/main" id="{1E5EA6B1-2DAC-F9D7-99DD-EBAA772B9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38915" name="Grafik 6">
            <a:extLst>
              <a:ext uri="{FF2B5EF4-FFF2-40B4-BE49-F238E27FC236}">
                <a16:creationId xmlns:a16="http://schemas.microsoft.com/office/drawing/2014/main" id="{DEAA143B-C1D7-0EE8-56D6-EBCDF62FE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Line 8">
            <a:extLst>
              <a:ext uri="{FF2B5EF4-FFF2-40B4-BE49-F238E27FC236}">
                <a16:creationId xmlns:a16="http://schemas.microsoft.com/office/drawing/2014/main" id="{13110C94-2859-615A-8011-697A66C42CD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17" name="Rectangle 8">
            <a:extLst>
              <a:ext uri="{FF2B5EF4-FFF2-40B4-BE49-F238E27FC236}">
                <a16:creationId xmlns:a16="http://schemas.microsoft.com/office/drawing/2014/main" id="{64E57FAD-E747-FF5F-CFDB-3832660EF62F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38918" name="Rectangle 9">
            <a:extLst>
              <a:ext uri="{FF2B5EF4-FFF2-40B4-BE49-F238E27FC236}">
                <a16:creationId xmlns:a16="http://schemas.microsoft.com/office/drawing/2014/main" id="{D9A41723-7AD7-B7DE-4D3B-D784981AA9E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34825" name="Textfeld 2">
            <a:extLst>
              <a:ext uri="{FF2B5EF4-FFF2-40B4-BE49-F238E27FC236}">
                <a16:creationId xmlns:a16="http://schemas.microsoft.com/office/drawing/2014/main" id="{D76F7875-72E5-C31D-5EF6-45197E5F5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914650"/>
            <a:ext cx="4743450" cy="17541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de-DE" altLang="de-DE" sz="2400" b="1" dirty="0">
                <a:solidFill>
                  <a:srgbClr val="7030A0"/>
                </a:solidFill>
              </a:rPr>
              <a:t>Zweiter</a:t>
            </a:r>
            <a:r>
              <a:rPr lang="de-DE" altLang="de-DE" sz="2400" b="1" dirty="0">
                <a:solidFill>
                  <a:schemeClr val="accent4">
                    <a:lumMod val="75000"/>
                  </a:schemeClr>
                </a:solidFill>
              </a:rPr>
              <a:t> Leistungsnachweis: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de-DE" sz="2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SimSun" panose="02010600030101010101" pitchFamily="2" charset="-122"/>
              <a:cs typeface="font176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de-DE" sz="1800" b="1" dirty="0">
                <a:latin typeface="Arial" panose="020B0604020202020204" pitchFamily="34" charset="0"/>
                <a:ea typeface="SimSun" panose="02010600030101010101" pitchFamily="2" charset="-122"/>
                <a:cs typeface="font176"/>
              </a:rPr>
              <a:t>Projektplanung – Exposé, Projektstrukturplan, Projektablaufplan</a:t>
            </a:r>
            <a:endParaRPr lang="de-DE" sz="1800" dirty="0">
              <a:ea typeface="SimSun" panose="02010600030101010101" pitchFamily="2" charset="-122"/>
              <a:cs typeface="font176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de-DE" altLang="de-DE" sz="2400" b="1" dirty="0"/>
          </a:p>
        </p:txBody>
      </p:sp>
      <p:sp>
        <p:nvSpPr>
          <p:cNvPr id="38920" name="Textfeld 2">
            <a:extLst>
              <a:ext uri="{FF2B5EF4-FFF2-40B4-BE49-F238E27FC236}">
                <a16:creationId xmlns:a16="http://schemas.microsoft.com/office/drawing/2014/main" id="{242AA13D-A359-49BC-BD7F-6BEE514E20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3057525"/>
            <a:ext cx="4743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>
                <a:solidFill>
                  <a:srgbClr val="FF0000"/>
                </a:solidFill>
              </a:rPr>
              <a:t>Abgabe am Donnerstag, 23.02.22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feld 11">
            <a:extLst>
              <a:ext uri="{FF2B5EF4-FFF2-40B4-BE49-F238E27FC236}">
                <a16:creationId xmlns:a16="http://schemas.microsoft.com/office/drawing/2014/main" id="{A4AC532A-6FE9-AA56-46CA-63DCB84EB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914400"/>
            <a:ext cx="105727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de-DE" altLang="de-DE" sz="1800" b="1"/>
              <a:t>Praktische Prüfung</a:t>
            </a:r>
            <a:endParaRPr lang="de-DE" altLang="de-DE" sz="1800"/>
          </a:p>
          <a:p>
            <a:pPr algn="ctr">
              <a:buFont typeface="Arial" panose="020B0604020202020204" pitchFamily="34" charset="0"/>
              <a:buNone/>
            </a:pPr>
            <a:r>
              <a:rPr lang="de-DE" altLang="de-DE" sz="1800"/>
              <a:t>zum/zur staatlich geprüften sozialpädagogischen Assistenten/Assistentin</a:t>
            </a:r>
          </a:p>
        </p:txBody>
      </p:sp>
      <p:pic>
        <p:nvPicPr>
          <p:cNvPr id="40963" name="Grafik 6">
            <a:extLst>
              <a:ext uri="{FF2B5EF4-FFF2-40B4-BE49-F238E27FC236}">
                <a16:creationId xmlns:a16="http://schemas.microsoft.com/office/drawing/2014/main" id="{E43E3448-BC6D-283B-9A02-EDEF6191A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66675"/>
            <a:ext cx="698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Line 8">
            <a:extLst>
              <a:ext uri="{FF2B5EF4-FFF2-40B4-BE49-F238E27FC236}">
                <a16:creationId xmlns:a16="http://schemas.microsoft.com/office/drawing/2014/main" id="{9A92B379-A4D2-0494-710F-6EA15016DA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0213" y="793750"/>
            <a:ext cx="6745287" cy="0"/>
          </a:xfrm>
          <a:prstGeom prst="line">
            <a:avLst/>
          </a:prstGeom>
          <a:noFill/>
          <a:ln w="57150">
            <a:solidFill>
              <a:srgbClr val="3D90C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65" name="Rectangle 8">
            <a:extLst>
              <a:ext uri="{FF2B5EF4-FFF2-40B4-BE49-F238E27FC236}">
                <a16:creationId xmlns:a16="http://schemas.microsoft.com/office/drawing/2014/main" id="{BE1768BD-F486-DB3B-EF9B-A8900B0C812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451350" y="292100"/>
            <a:ext cx="3451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Berufliches Gymnasium Gesundheit und Soziales</a:t>
            </a:r>
            <a:endParaRPr lang="de-DE" altLang="zh-CN" sz="800">
              <a:cs typeface="Calibri" panose="020F0502020204030204" pitchFamily="34" charset="0"/>
            </a:endParaRPr>
          </a:p>
        </p:txBody>
      </p:sp>
      <p:sp>
        <p:nvSpPr>
          <p:cNvPr id="40966" name="Rectangle 9">
            <a:extLst>
              <a:ext uri="{FF2B5EF4-FFF2-40B4-BE49-F238E27FC236}">
                <a16:creationId xmlns:a16="http://schemas.microsoft.com/office/drawing/2014/main" id="{C25BABA2-79C1-4239-1CC2-EA4828B90E9E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705100" y="292100"/>
            <a:ext cx="1657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zh-CN" sz="1200" b="1">
                <a:solidFill>
                  <a:srgbClr val="2E74B5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BBS V Braunschweig</a:t>
            </a:r>
            <a:endParaRPr lang="de-DE" altLang="zh-CN" sz="1800">
              <a:cs typeface="Calibri" panose="020F0502020204030204" pitchFamily="34" charset="0"/>
            </a:endParaRPr>
          </a:p>
        </p:txBody>
      </p:sp>
      <p:sp>
        <p:nvSpPr>
          <p:cNvPr id="34825" name="Textfeld 2">
            <a:extLst>
              <a:ext uri="{FF2B5EF4-FFF2-40B4-BE49-F238E27FC236}">
                <a16:creationId xmlns:a16="http://schemas.microsoft.com/office/drawing/2014/main" id="{16FA5B6C-BBC2-83C1-B699-FFE1F03EC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057525"/>
            <a:ext cx="4743450" cy="1662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de-DE" altLang="de-DE" sz="2400" b="1" dirty="0">
                <a:solidFill>
                  <a:schemeClr val="accent1"/>
                </a:solidFill>
              </a:rPr>
              <a:t>Dritter</a:t>
            </a:r>
            <a:r>
              <a:rPr lang="de-DE" altLang="de-DE" sz="2400" b="1" dirty="0">
                <a:solidFill>
                  <a:schemeClr val="accent4">
                    <a:lumMod val="75000"/>
                  </a:schemeClr>
                </a:solidFill>
              </a:rPr>
              <a:t> Leistungsnachweis: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de-DE" sz="2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SimSun" panose="02010600030101010101" pitchFamily="2" charset="-122"/>
              <a:cs typeface="font176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de-DE" altLang="de-DE" sz="1800" b="1" dirty="0">
                <a:latin typeface="Arial" panose="020B0604020202020204" pitchFamily="34" charset="0"/>
                <a:ea typeface="SimSun" panose="02010600030101010101" pitchFamily="2" charset="-122"/>
              </a:rPr>
              <a:t>Durchführung der Teamkooperation –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de-DE" sz="1800" b="1" dirty="0">
                <a:latin typeface="Arial" panose="020B0604020202020204" pitchFamily="34" charset="0"/>
                <a:ea typeface="SimSun" panose="02010600030101010101" pitchFamily="2" charset="-122"/>
              </a:rPr>
              <a:t>vorbereitete Projektteamsitzungen, Protokolle der Sitzungen</a:t>
            </a:r>
            <a:endParaRPr lang="de-DE" altLang="de-DE" sz="2400" b="1" dirty="0"/>
          </a:p>
        </p:txBody>
      </p:sp>
      <p:sp>
        <p:nvSpPr>
          <p:cNvPr id="40968" name="Textfeld 2">
            <a:extLst>
              <a:ext uri="{FF2B5EF4-FFF2-40B4-BE49-F238E27FC236}">
                <a16:creationId xmlns:a16="http://schemas.microsoft.com/office/drawing/2014/main" id="{89BB80CE-6113-BCAF-B9DE-3552734DC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9450" y="3057525"/>
            <a:ext cx="474345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de-DE" sz="2400" b="1">
                <a:solidFill>
                  <a:srgbClr val="FF0000"/>
                </a:solidFill>
              </a:rPr>
              <a:t>Drei Treffen im Zeitraum bis 23.03.23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de-DE" sz="24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916</Words>
  <Application>Microsoft Office PowerPoint</Application>
  <PresentationFormat>Breitbild</PresentationFormat>
  <Paragraphs>219</Paragraphs>
  <Slides>19</Slides>
  <Notes>19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0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Bernd</dc:creator>
  <cp:lastModifiedBy>Jörn Fischer</cp:lastModifiedBy>
  <cp:revision>47</cp:revision>
  <dcterms:created xsi:type="dcterms:W3CDTF">2019-01-07T21:32:53Z</dcterms:created>
  <dcterms:modified xsi:type="dcterms:W3CDTF">2023-07-20T11:52:04Z</dcterms:modified>
</cp:coreProperties>
</file>