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Lst>
  <p:sldSz cx="18288000" cy="10287000"/>
  <p:notesSz cx="6858000" cy="9144000"/>
  <p:embeddedFontLst>
    <p:embeddedFont>
      <p:font typeface="Another Shabby Light" pitchFamily="2" charset="0"/>
      <p:regular r:id="rId13"/>
    </p:embeddedFont>
    <p:embeddedFont>
      <p:font typeface="Hagrid" pitchFamily="2" charset="0"/>
      <p:regular r:id="rId14"/>
    </p:embeddedFont>
    <p:embeddedFont>
      <p:font typeface="Hagrid Heavy" pitchFamily="2" charset="0"/>
      <p:regular r:id="rId15"/>
      <p:bold r:id="rId16"/>
    </p:embeddedFont>
    <p:embeddedFont>
      <p:font typeface="Hagrid Ultra-Bold" pitchFamily="2" charset="0"/>
      <p:regular r:id="rId17"/>
      <p:bold r:id="rId18"/>
    </p:embeddedFont>
    <p:embeddedFont>
      <p:font typeface="Moontime" pitchFamily="2" charset="0"/>
      <p:regular r:id="rId19"/>
    </p:embeddedFont>
    <p:embeddedFont>
      <p:font typeface="Open Sans Bold" panose="020B0806030504020204" pitchFamily="34" charset="0"/>
      <p:regular r:id="rId20"/>
      <p:bold r:id="rId21"/>
    </p:embeddedFont>
    <p:embeddedFont>
      <p:font typeface="Open Sans Light" panose="020B0306030504020204" pitchFamily="34" charset="0"/>
      <p:regular r:id="rId22"/>
      <p:italic r:id="rId23"/>
    </p:embeddedFont>
    <p:embeddedFont>
      <p:font typeface="Playlist Script" pitchFamily="2" charset="0"/>
      <p:regular r:id="rId24"/>
    </p:embeddedFont>
    <p:embeddedFont>
      <p:font typeface="Roboto" panose="02000000000000000000" pitchFamily="2" charset="0"/>
      <p:regular r:id="rId25"/>
      <p:bold r:id="rId26"/>
      <p:italic r:id="rId27"/>
      <p:boldItalic r:id="rId28"/>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11" autoAdjust="0"/>
    <p:restoredTop sz="94522" autoAdjust="0"/>
  </p:normalViewPr>
  <p:slideViewPr>
    <p:cSldViewPr>
      <p:cViewPr varScale="1">
        <p:scale>
          <a:sx n="62" d="100"/>
          <a:sy n="62" d="100"/>
        </p:scale>
        <p:origin x="584" y="80"/>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font" Target="fonts/font1.fntdata"/><Relationship Id="rId18" Type="http://schemas.openxmlformats.org/officeDocument/2006/relationships/font" Target="fonts/font6.fntdata"/><Relationship Id="rId26" Type="http://schemas.openxmlformats.org/officeDocument/2006/relationships/font" Target="fonts/font14.fntdata"/><Relationship Id="rId3" Type="http://schemas.openxmlformats.org/officeDocument/2006/relationships/slide" Target="slides/slide2.xml"/><Relationship Id="rId21" Type="http://schemas.openxmlformats.org/officeDocument/2006/relationships/font" Target="fonts/font9.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font" Target="fonts/font5.fntdata"/><Relationship Id="rId25" Type="http://schemas.openxmlformats.org/officeDocument/2006/relationships/font" Target="fonts/font13.fntdata"/><Relationship Id="rId2" Type="http://schemas.openxmlformats.org/officeDocument/2006/relationships/slide" Target="slides/slide1.xml"/><Relationship Id="rId16" Type="http://schemas.openxmlformats.org/officeDocument/2006/relationships/font" Target="fonts/font4.fntdata"/><Relationship Id="rId20" Type="http://schemas.openxmlformats.org/officeDocument/2006/relationships/font" Target="fonts/font8.fntdata"/><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12.fntdata"/><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font" Target="fonts/font3.fntdata"/><Relationship Id="rId23" Type="http://schemas.openxmlformats.org/officeDocument/2006/relationships/font" Target="fonts/font11.fntdata"/><Relationship Id="rId28" Type="http://schemas.openxmlformats.org/officeDocument/2006/relationships/font" Target="fonts/font16.fntdata"/><Relationship Id="rId10" Type="http://schemas.openxmlformats.org/officeDocument/2006/relationships/slide" Target="slides/slide9.xml"/><Relationship Id="rId19" Type="http://schemas.openxmlformats.org/officeDocument/2006/relationships/font" Target="fonts/font7.fntdata"/><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font" Target="fonts/font2.fntdata"/><Relationship Id="rId22" Type="http://schemas.openxmlformats.org/officeDocument/2006/relationships/font" Target="fonts/font10.fntdata"/><Relationship Id="rId27" Type="http://schemas.openxmlformats.org/officeDocument/2006/relationships/font" Target="fonts/font15.fntdata"/><Relationship Id="rId30"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1D8BD707-D9CF-40AE-B4C6-C98DA3205C09}" type="datetimeFigureOut">
              <a:rPr lang="en-US" smtClean="0"/>
              <a:pPr/>
              <a:t>9/24/25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‹Nr.›</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9/24/25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‹Nr.›</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9/24/25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‹Nr.›</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1D8BD707-D9CF-40AE-B4C6-C98DA3205C09}" type="datetimeFigureOut">
              <a:rPr lang="en-US" smtClean="0"/>
              <a:pPr/>
              <a:t>9/24/25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‹Nr.›</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D8BD707-D9CF-40AE-B4C6-C98DA3205C09}" type="datetimeFigureOut">
              <a:rPr lang="en-US" smtClean="0"/>
              <a:pPr/>
              <a:t>9/24/25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‹Nr.›</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1D8BD707-D9CF-40AE-B4C6-C98DA3205C09}" type="datetimeFigureOut">
              <a:rPr lang="en-US" smtClean="0"/>
              <a:pPr/>
              <a:t>9/24/25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‹Nr.›</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9/24/25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‹Nr.›</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9/24/25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‹Nr.›</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9/24/25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‹Nr.›</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9/24/25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‹Nr.›</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9/24/25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‹Nr.›</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9/24/25</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‹Nr.›</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7.xml"/><Relationship Id="rId4" Type="http://schemas.openxmlformats.org/officeDocument/2006/relationships/image" Target="../media/image3.sv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5.svg"/><Relationship Id="rId7" Type="http://schemas.openxmlformats.org/officeDocument/2006/relationships/image" Target="../media/image9.svg"/><Relationship Id="rId2" Type="http://schemas.openxmlformats.org/officeDocument/2006/relationships/image" Target="../media/image4.png"/><Relationship Id="rId1" Type="http://schemas.openxmlformats.org/officeDocument/2006/relationships/slideLayout" Target="../slideLayouts/slideLayout7.xml"/><Relationship Id="rId6" Type="http://schemas.openxmlformats.org/officeDocument/2006/relationships/image" Target="../media/image8.png"/><Relationship Id="rId5" Type="http://schemas.openxmlformats.org/officeDocument/2006/relationships/image" Target="../media/image7.svg"/><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3" Type="http://schemas.openxmlformats.org/officeDocument/2006/relationships/image" Target="../media/image11.svg"/><Relationship Id="rId7" Type="http://schemas.openxmlformats.org/officeDocument/2006/relationships/image" Target="../media/image15.svg"/><Relationship Id="rId2" Type="http://schemas.openxmlformats.org/officeDocument/2006/relationships/image" Target="../media/image10.png"/><Relationship Id="rId1" Type="http://schemas.openxmlformats.org/officeDocument/2006/relationships/slideLayout" Target="../slideLayouts/slideLayout7.xml"/><Relationship Id="rId6" Type="http://schemas.openxmlformats.org/officeDocument/2006/relationships/image" Target="../media/image14.png"/><Relationship Id="rId5" Type="http://schemas.openxmlformats.org/officeDocument/2006/relationships/image" Target="../media/image13.svg"/><Relationship Id="rId4" Type="http://schemas.openxmlformats.org/officeDocument/2006/relationships/image" Target="../media/image12.png"/></Relationships>
</file>

<file path=ppt/slides/_rels/slide7.xml.rels><?xml version="1.0" encoding="UTF-8" standalone="yes"?>
<Relationships xmlns="http://schemas.openxmlformats.org/package/2006/relationships"><Relationship Id="rId3" Type="http://schemas.openxmlformats.org/officeDocument/2006/relationships/image" Target="../media/image11.svg"/><Relationship Id="rId7" Type="http://schemas.openxmlformats.org/officeDocument/2006/relationships/image" Target="../media/image15.svg"/><Relationship Id="rId2" Type="http://schemas.openxmlformats.org/officeDocument/2006/relationships/image" Target="../media/image10.png"/><Relationship Id="rId1" Type="http://schemas.openxmlformats.org/officeDocument/2006/relationships/slideLayout" Target="../slideLayouts/slideLayout7.xml"/><Relationship Id="rId6" Type="http://schemas.openxmlformats.org/officeDocument/2006/relationships/image" Target="../media/image14.png"/><Relationship Id="rId5" Type="http://schemas.openxmlformats.org/officeDocument/2006/relationships/image" Target="../media/image13.svg"/><Relationship Id="rId4" Type="http://schemas.openxmlformats.org/officeDocument/2006/relationships/image" Target="../media/image12.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7.svg"/><Relationship Id="rId2" Type="http://schemas.openxmlformats.org/officeDocument/2006/relationships/image" Target="../media/image16.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7.svg"/><Relationship Id="rId2" Type="http://schemas.openxmlformats.org/officeDocument/2006/relationships/image" Target="../media/image16.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343F56"/>
        </a:solidFill>
        <a:effectLst/>
      </p:bgPr>
    </p:bg>
    <p:spTree>
      <p:nvGrpSpPr>
        <p:cNvPr id="1" name=""/>
        <p:cNvGrpSpPr/>
        <p:nvPr/>
      </p:nvGrpSpPr>
      <p:grpSpPr>
        <a:xfrm>
          <a:off x="0" y="0"/>
          <a:ext cx="0" cy="0"/>
          <a:chOff x="0" y="0"/>
          <a:chExt cx="0" cy="0"/>
        </a:xfrm>
      </p:grpSpPr>
      <p:grpSp>
        <p:nvGrpSpPr>
          <p:cNvPr id="2" name="Group 2"/>
          <p:cNvGrpSpPr/>
          <p:nvPr/>
        </p:nvGrpSpPr>
        <p:grpSpPr>
          <a:xfrm>
            <a:off x="1028700" y="7741834"/>
            <a:ext cx="16369002" cy="2027950"/>
            <a:chOff x="0" y="0"/>
            <a:chExt cx="3998814" cy="495412"/>
          </a:xfrm>
        </p:grpSpPr>
        <p:sp>
          <p:nvSpPr>
            <p:cNvPr id="3" name="Freeform 3"/>
            <p:cNvSpPr/>
            <p:nvPr/>
          </p:nvSpPr>
          <p:spPr>
            <a:xfrm>
              <a:off x="0" y="0"/>
              <a:ext cx="3998814" cy="495412"/>
            </a:xfrm>
            <a:custGeom>
              <a:avLst/>
              <a:gdLst/>
              <a:ahLst/>
              <a:cxnLst/>
              <a:rect l="l" t="t" r="r" b="b"/>
              <a:pathLst>
                <a:path w="3998814" h="495412">
                  <a:moveTo>
                    <a:pt x="0" y="0"/>
                  </a:moveTo>
                  <a:lnTo>
                    <a:pt x="3998814" y="0"/>
                  </a:lnTo>
                  <a:lnTo>
                    <a:pt x="3998814" y="495412"/>
                  </a:lnTo>
                  <a:lnTo>
                    <a:pt x="0" y="495412"/>
                  </a:lnTo>
                  <a:close/>
                </a:path>
              </a:pathLst>
            </a:custGeom>
            <a:solidFill>
              <a:srgbClr val="F5E6CA"/>
            </a:solidFill>
          </p:spPr>
          <p:txBody>
            <a:bodyPr/>
            <a:lstStyle/>
            <a:p>
              <a:endParaRPr lang="de-DE"/>
            </a:p>
          </p:txBody>
        </p:sp>
        <p:sp>
          <p:nvSpPr>
            <p:cNvPr id="4" name="TextBox 4"/>
            <p:cNvSpPr txBox="1"/>
            <p:nvPr/>
          </p:nvSpPr>
          <p:spPr>
            <a:xfrm>
              <a:off x="0" y="-38100"/>
              <a:ext cx="3998814" cy="533512"/>
            </a:xfrm>
            <a:prstGeom prst="rect">
              <a:avLst/>
            </a:prstGeom>
          </p:spPr>
          <p:txBody>
            <a:bodyPr lIns="50800" tIns="50800" rIns="50800" bIns="50800" rtlCol="0" anchor="ctr"/>
            <a:lstStyle/>
            <a:p>
              <a:pPr algn="ctr">
                <a:lnSpc>
                  <a:spcPts val="2659"/>
                </a:lnSpc>
              </a:pPr>
              <a:endParaRPr/>
            </a:p>
          </p:txBody>
        </p:sp>
      </p:grpSp>
      <p:sp>
        <p:nvSpPr>
          <p:cNvPr id="5" name="Freeform 5"/>
          <p:cNvSpPr/>
          <p:nvPr/>
        </p:nvSpPr>
        <p:spPr>
          <a:xfrm>
            <a:off x="13211550" y="1028700"/>
            <a:ext cx="4047750" cy="6180122"/>
          </a:xfrm>
          <a:custGeom>
            <a:avLst/>
            <a:gdLst/>
            <a:ahLst/>
            <a:cxnLst/>
            <a:rect l="l" t="t" r="r" b="b"/>
            <a:pathLst>
              <a:path w="4047750" h="6180122">
                <a:moveTo>
                  <a:pt x="0" y="0"/>
                </a:moveTo>
                <a:lnTo>
                  <a:pt x="4047750" y="0"/>
                </a:lnTo>
                <a:lnTo>
                  <a:pt x="4047750" y="6180122"/>
                </a:lnTo>
                <a:lnTo>
                  <a:pt x="0" y="6180122"/>
                </a:lnTo>
                <a:lnTo>
                  <a:pt x="0" y="0"/>
                </a:lnTo>
                <a:close/>
              </a:path>
            </a:pathLst>
          </a:custGeom>
          <a:blipFill>
            <a:blip r:embed="rId2"/>
            <a:stretch>
              <a:fillRect/>
            </a:stretch>
          </a:blipFill>
        </p:spPr>
        <p:txBody>
          <a:bodyPr/>
          <a:lstStyle/>
          <a:p>
            <a:endParaRPr lang="de-DE"/>
          </a:p>
        </p:txBody>
      </p:sp>
      <p:sp>
        <p:nvSpPr>
          <p:cNvPr id="6" name="TextBox 6"/>
          <p:cNvSpPr txBox="1"/>
          <p:nvPr/>
        </p:nvSpPr>
        <p:spPr>
          <a:xfrm>
            <a:off x="5229667" y="3052294"/>
            <a:ext cx="7678074" cy="2911522"/>
          </a:xfrm>
          <a:prstGeom prst="rect">
            <a:avLst/>
          </a:prstGeom>
        </p:spPr>
        <p:txBody>
          <a:bodyPr lIns="0" tIns="0" rIns="0" bIns="0" rtlCol="0" anchor="t">
            <a:spAutoFit/>
          </a:bodyPr>
          <a:lstStyle/>
          <a:p>
            <a:pPr algn="ctr">
              <a:lnSpc>
                <a:spcPts val="23797"/>
              </a:lnSpc>
            </a:pPr>
            <a:r>
              <a:rPr lang="en-US" sz="16998">
                <a:solidFill>
                  <a:srgbClr val="F5E6CA"/>
                </a:solidFill>
                <a:latin typeface="Moontime"/>
                <a:ea typeface="Moontime"/>
                <a:cs typeface="Moontime"/>
                <a:sym typeface="Moontime"/>
              </a:rPr>
              <a:t>MOIN!</a:t>
            </a:r>
          </a:p>
        </p:txBody>
      </p:sp>
      <p:sp>
        <p:nvSpPr>
          <p:cNvPr id="7" name="TextBox 7"/>
          <p:cNvSpPr txBox="1"/>
          <p:nvPr/>
        </p:nvSpPr>
        <p:spPr>
          <a:xfrm>
            <a:off x="6036238" y="952500"/>
            <a:ext cx="6064931" cy="1097416"/>
          </a:xfrm>
          <a:prstGeom prst="rect">
            <a:avLst/>
          </a:prstGeom>
        </p:spPr>
        <p:txBody>
          <a:bodyPr lIns="0" tIns="0" rIns="0" bIns="0" rtlCol="0" anchor="t">
            <a:spAutoFit/>
          </a:bodyPr>
          <a:lstStyle/>
          <a:p>
            <a:pPr algn="ctr">
              <a:lnSpc>
                <a:spcPts val="4619"/>
              </a:lnSpc>
            </a:pPr>
            <a:r>
              <a:rPr lang="en-US" sz="3299" b="1" dirty="0">
                <a:solidFill>
                  <a:srgbClr val="F5E6CA"/>
                </a:solidFill>
                <a:latin typeface="Hagrid Ultra-Bold"/>
                <a:ea typeface="Hagrid Ultra-Bold"/>
                <a:cs typeface="Hagrid Ultra-Bold"/>
                <a:sym typeface="Hagrid Ultra-Bold"/>
              </a:rPr>
              <a:t>ABITURSCHWERPUNKT 3 - ABITUR 2027</a:t>
            </a:r>
          </a:p>
        </p:txBody>
      </p:sp>
      <p:sp>
        <p:nvSpPr>
          <p:cNvPr id="8" name="Freeform 8"/>
          <p:cNvSpPr/>
          <p:nvPr/>
        </p:nvSpPr>
        <p:spPr>
          <a:xfrm>
            <a:off x="-2060904" y="7712384"/>
            <a:ext cx="4572000" cy="4114800"/>
          </a:xfrm>
          <a:custGeom>
            <a:avLst/>
            <a:gdLst/>
            <a:ahLst/>
            <a:cxnLst/>
            <a:rect l="l" t="t" r="r" b="b"/>
            <a:pathLst>
              <a:path w="4572000" h="4114800">
                <a:moveTo>
                  <a:pt x="0" y="0"/>
                </a:moveTo>
                <a:lnTo>
                  <a:pt x="4572000" y="0"/>
                </a:lnTo>
                <a:lnTo>
                  <a:pt x="4572000" y="4114800"/>
                </a:lnTo>
                <a:lnTo>
                  <a:pt x="0" y="4114800"/>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de-DE"/>
          </a:p>
        </p:txBody>
      </p:sp>
      <p:sp>
        <p:nvSpPr>
          <p:cNvPr id="9" name="TextBox 9"/>
          <p:cNvSpPr txBox="1"/>
          <p:nvPr/>
        </p:nvSpPr>
        <p:spPr>
          <a:xfrm>
            <a:off x="1028700" y="8038291"/>
            <a:ext cx="16080008" cy="1313181"/>
          </a:xfrm>
          <a:prstGeom prst="rect">
            <a:avLst/>
          </a:prstGeom>
        </p:spPr>
        <p:txBody>
          <a:bodyPr lIns="0" tIns="0" rIns="0" bIns="0" rtlCol="0" anchor="t">
            <a:spAutoFit/>
          </a:bodyPr>
          <a:lstStyle/>
          <a:p>
            <a:pPr algn="ctr">
              <a:lnSpc>
                <a:spcPts val="5319"/>
              </a:lnSpc>
              <a:spcBef>
                <a:spcPct val="0"/>
              </a:spcBef>
            </a:pPr>
            <a:r>
              <a:rPr lang="en-US" sz="3799" b="1">
                <a:solidFill>
                  <a:srgbClr val="343F56"/>
                </a:solidFill>
                <a:latin typeface="Open Sans Bold"/>
                <a:ea typeface="Open Sans Bold"/>
                <a:cs typeface="Open Sans Bold"/>
                <a:sym typeface="Open Sans Bold"/>
              </a:rPr>
              <a:t>Verhaltensauffälligkeiten von Jugendlichen in Jugendhilfeeinrichtungen professionell begegnen</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343F56"/>
        </a:solidFill>
        <a:effectLst/>
      </p:bgPr>
    </p:bg>
    <p:spTree>
      <p:nvGrpSpPr>
        <p:cNvPr id="1" name=""/>
        <p:cNvGrpSpPr/>
        <p:nvPr/>
      </p:nvGrpSpPr>
      <p:grpSpPr>
        <a:xfrm>
          <a:off x="0" y="0"/>
          <a:ext cx="0" cy="0"/>
          <a:chOff x="0" y="0"/>
          <a:chExt cx="0" cy="0"/>
        </a:xfrm>
      </p:grpSpPr>
      <p:sp>
        <p:nvSpPr>
          <p:cNvPr id="2" name="TextBox 2"/>
          <p:cNvSpPr txBox="1"/>
          <p:nvPr/>
        </p:nvSpPr>
        <p:spPr>
          <a:xfrm>
            <a:off x="1028700" y="832485"/>
            <a:ext cx="3582966" cy="349249"/>
          </a:xfrm>
          <a:prstGeom prst="rect">
            <a:avLst/>
          </a:prstGeom>
        </p:spPr>
        <p:txBody>
          <a:bodyPr lIns="0" tIns="0" rIns="0" bIns="0" rtlCol="0" anchor="t">
            <a:spAutoFit/>
          </a:bodyPr>
          <a:lstStyle/>
          <a:p>
            <a:pPr algn="l">
              <a:lnSpc>
                <a:spcPts val="2800"/>
              </a:lnSpc>
            </a:pPr>
            <a:r>
              <a:rPr lang="en-US" sz="2000" b="1">
                <a:solidFill>
                  <a:srgbClr val="F5E6CA"/>
                </a:solidFill>
                <a:latin typeface="Hagrid Ultra-Bold"/>
                <a:ea typeface="Hagrid Ultra-Bold"/>
                <a:cs typeface="Hagrid Ultra-Bold"/>
                <a:sym typeface="Hagrid Ultra-Bold"/>
              </a:rPr>
              <a:t>ABITURSCHWERPUNKT 3 </a:t>
            </a:r>
          </a:p>
        </p:txBody>
      </p:sp>
      <p:sp>
        <p:nvSpPr>
          <p:cNvPr id="3" name="TextBox 3"/>
          <p:cNvSpPr txBox="1"/>
          <p:nvPr/>
        </p:nvSpPr>
        <p:spPr>
          <a:xfrm>
            <a:off x="1028700" y="1496059"/>
            <a:ext cx="16230600" cy="1425580"/>
          </a:xfrm>
          <a:prstGeom prst="rect">
            <a:avLst/>
          </a:prstGeom>
        </p:spPr>
        <p:txBody>
          <a:bodyPr lIns="0" tIns="0" rIns="0" bIns="0" rtlCol="0" anchor="t">
            <a:spAutoFit/>
          </a:bodyPr>
          <a:lstStyle/>
          <a:p>
            <a:pPr algn="l">
              <a:lnSpc>
                <a:spcPts val="5500"/>
              </a:lnSpc>
            </a:pPr>
            <a:r>
              <a:rPr lang="en-US" sz="5500">
                <a:solidFill>
                  <a:srgbClr val="F5E6CA"/>
                </a:solidFill>
                <a:latin typeface="Moontime"/>
                <a:ea typeface="Moontime"/>
                <a:cs typeface="Moontime"/>
                <a:sym typeface="Moontime"/>
              </a:rPr>
              <a:t>VERHALTENSAUFFÄLLIGKEITEN VON JUGENDLICHEN IN DER JUGENDHILFE PROFESSIONELL BEGEGNEN </a:t>
            </a:r>
          </a:p>
        </p:txBody>
      </p:sp>
      <p:grpSp>
        <p:nvGrpSpPr>
          <p:cNvPr id="4" name="Group 4"/>
          <p:cNvGrpSpPr/>
          <p:nvPr/>
        </p:nvGrpSpPr>
        <p:grpSpPr>
          <a:xfrm>
            <a:off x="1028700" y="3120496"/>
            <a:ext cx="16230600" cy="6345810"/>
            <a:chOff x="0" y="0"/>
            <a:chExt cx="3965003" cy="1550230"/>
          </a:xfrm>
        </p:grpSpPr>
        <p:sp>
          <p:nvSpPr>
            <p:cNvPr id="5" name="Freeform 5"/>
            <p:cNvSpPr/>
            <p:nvPr/>
          </p:nvSpPr>
          <p:spPr>
            <a:xfrm>
              <a:off x="0" y="0"/>
              <a:ext cx="3965003" cy="1550230"/>
            </a:xfrm>
            <a:custGeom>
              <a:avLst/>
              <a:gdLst/>
              <a:ahLst/>
              <a:cxnLst/>
              <a:rect l="l" t="t" r="r" b="b"/>
              <a:pathLst>
                <a:path w="3965003" h="1550230">
                  <a:moveTo>
                    <a:pt x="0" y="0"/>
                  </a:moveTo>
                  <a:lnTo>
                    <a:pt x="3965003" y="0"/>
                  </a:lnTo>
                  <a:lnTo>
                    <a:pt x="3965003" y="1550230"/>
                  </a:lnTo>
                  <a:lnTo>
                    <a:pt x="0" y="1550230"/>
                  </a:lnTo>
                  <a:close/>
                </a:path>
              </a:pathLst>
            </a:custGeom>
            <a:solidFill>
              <a:srgbClr val="F5E6CA"/>
            </a:solidFill>
          </p:spPr>
          <p:txBody>
            <a:bodyPr/>
            <a:lstStyle/>
            <a:p>
              <a:endParaRPr lang="de-DE"/>
            </a:p>
          </p:txBody>
        </p:sp>
        <p:sp>
          <p:nvSpPr>
            <p:cNvPr id="6" name="TextBox 6"/>
            <p:cNvSpPr txBox="1"/>
            <p:nvPr/>
          </p:nvSpPr>
          <p:spPr>
            <a:xfrm>
              <a:off x="0" y="-38100"/>
              <a:ext cx="3965003" cy="1588330"/>
            </a:xfrm>
            <a:prstGeom prst="rect">
              <a:avLst/>
            </a:prstGeom>
          </p:spPr>
          <p:txBody>
            <a:bodyPr lIns="50800" tIns="50800" rIns="50800" bIns="50800" rtlCol="0" anchor="ctr"/>
            <a:lstStyle/>
            <a:p>
              <a:pPr algn="ctr">
                <a:lnSpc>
                  <a:spcPts val="2659"/>
                </a:lnSpc>
              </a:pPr>
              <a:endParaRPr/>
            </a:p>
          </p:txBody>
        </p:sp>
      </p:grpSp>
      <p:sp>
        <p:nvSpPr>
          <p:cNvPr id="7" name="TextBox 7"/>
          <p:cNvSpPr txBox="1"/>
          <p:nvPr/>
        </p:nvSpPr>
        <p:spPr>
          <a:xfrm>
            <a:off x="1331910" y="4226831"/>
            <a:ext cx="15624180" cy="5448347"/>
          </a:xfrm>
          <a:prstGeom prst="rect">
            <a:avLst/>
          </a:prstGeom>
        </p:spPr>
        <p:txBody>
          <a:bodyPr lIns="0" tIns="0" rIns="0" bIns="0" rtlCol="0" anchor="t">
            <a:spAutoFit/>
          </a:bodyPr>
          <a:lstStyle/>
          <a:p>
            <a:pPr algn="l">
              <a:lnSpc>
                <a:spcPts val="4838"/>
              </a:lnSpc>
            </a:pPr>
            <a:r>
              <a:rPr lang="en-US" sz="3809">
                <a:solidFill>
                  <a:srgbClr val="343F56"/>
                </a:solidFill>
                <a:latin typeface="Roboto"/>
                <a:ea typeface="Roboto"/>
                <a:cs typeface="Roboto"/>
                <a:sym typeface="Roboto"/>
              </a:rPr>
              <a:t>Der dritte Schwerpunkt thematisiert aus dem Lerngebiet 4 „Persönlichkeit und psychische Gesundheit analysieren“ Verhaltensauffälligkeiten von Jugendlichen, z. B. auffällig aggressives Verhalten. Im Mittelpunkt stehen Definitionen, verschiedene Erscheinungsformen sowie Erklärungsansätze zur Entstehung von Aggressionen auf der Grundlage relevanter Richtungen der Psychologie.</a:t>
            </a:r>
          </a:p>
          <a:p>
            <a:pPr algn="l">
              <a:lnSpc>
                <a:spcPts val="4203"/>
              </a:lnSpc>
            </a:pPr>
            <a:r>
              <a:rPr lang="en-US" sz="3309">
                <a:solidFill>
                  <a:srgbClr val="343F56"/>
                </a:solidFill>
                <a:latin typeface="Roboto"/>
                <a:ea typeface="Roboto"/>
                <a:cs typeface="Roboto"/>
                <a:sym typeface="Roboto"/>
              </a:rPr>
              <a:t>.</a:t>
            </a:r>
          </a:p>
          <a:p>
            <a:pPr algn="l">
              <a:lnSpc>
                <a:spcPts val="3312"/>
              </a:lnSpc>
            </a:pPr>
            <a:endParaRPr lang="en-US" sz="3309">
              <a:solidFill>
                <a:srgbClr val="343F56"/>
              </a:solidFill>
              <a:latin typeface="Roboto"/>
              <a:ea typeface="Roboto"/>
              <a:cs typeface="Roboto"/>
              <a:sym typeface="Roboto"/>
            </a:endParaRPr>
          </a:p>
          <a:p>
            <a:pPr algn="l">
              <a:lnSpc>
                <a:spcPts val="3312"/>
              </a:lnSpc>
            </a:pPr>
            <a:endParaRPr lang="en-US" sz="3309">
              <a:solidFill>
                <a:srgbClr val="343F56"/>
              </a:solidFill>
              <a:latin typeface="Roboto"/>
              <a:ea typeface="Roboto"/>
              <a:cs typeface="Roboto"/>
              <a:sym typeface="Roboto"/>
            </a:endParaRPr>
          </a:p>
          <a:p>
            <a:pPr algn="l">
              <a:lnSpc>
                <a:spcPts val="3312"/>
              </a:lnSpc>
            </a:pPr>
            <a:endParaRPr lang="en-US" sz="3309">
              <a:solidFill>
                <a:srgbClr val="343F56"/>
              </a:solidFill>
              <a:latin typeface="Roboto"/>
              <a:ea typeface="Roboto"/>
              <a:cs typeface="Roboto"/>
              <a:sym typeface="Roboto"/>
            </a:endParaRPr>
          </a:p>
        </p:txBody>
      </p:sp>
      <p:sp>
        <p:nvSpPr>
          <p:cNvPr id="8" name="AutoShape 8"/>
          <p:cNvSpPr/>
          <p:nvPr/>
        </p:nvSpPr>
        <p:spPr>
          <a:xfrm>
            <a:off x="5163790" y="1049972"/>
            <a:ext cx="11531831" cy="0"/>
          </a:xfrm>
          <a:prstGeom prst="line">
            <a:avLst/>
          </a:prstGeom>
          <a:ln w="38100" cap="flat">
            <a:solidFill>
              <a:srgbClr val="F5E6CA"/>
            </a:solidFill>
            <a:prstDash val="solid"/>
            <a:headEnd type="none" w="sm" len="sm"/>
            <a:tailEnd type="none" w="sm" len="sm"/>
          </a:ln>
        </p:spPr>
        <p:txBody>
          <a:bodyPr/>
          <a:lstStyle/>
          <a:p>
            <a:endParaRPr lang="de-DE"/>
          </a:p>
        </p:txBody>
      </p:sp>
      <p:sp>
        <p:nvSpPr>
          <p:cNvPr id="9" name="TextBox 9"/>
          <p:cNvSpPr txBox="1"/>
          <p:nvPr/>
        </p:nvSpPr>
        <p:spPr>
          <a:xfrm>
            <a:off x="1331910" y="3588705"/>
            <a:ext cx="16230600" cy="708026"/>
          </a:xfrm>
          <a:prstGeom prst="rect">
            <a:avLst/>
          </a:prstGeom>
        </p:spPr>
        <p:txBody>
          <a:bodyPr lIns="0" tIns="0" rIns="0" bIns="0" rtlCol="0" anchor="t">
            <a:spAutoFit/>
          </a:bodyPr>
          <a:lstStyle/>
          <a:p>
            <a:pPr algn="l">
              <a:lnSpc>
                <a:spcPts val="5599"/>
              </a:lnSpc>
              <a:spcBef>
                <a:spcPct val="0"/>
              </a:spcBef>
            </a:pPr>
            <a:r>
              <a:rPr lang="en-US" sz="3999">
                <a:solidFill>
                  <a:srgbClr val="343F56"/>
                </a:solidFill>
                <a:latin typeface="Another Shabby Light"/>
                <a:ea typeface="Another Shabby Light"/>
                <a:cs typeface="Another Shabby Light"/>
                <a:sym typeface="Another Shabby Light"/>
              </a:rPr>
              <a:t>Teil 1</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343F56"/>
        </a:solidFill>
        <a:effectLst/>
      </p:bgPr>
    </p:bg>
    <p:spTree>
      <p:nvGrpSpPr>
        <p:cNvPr id="1" name=""/>
        <p:cNvGrpSpPr/>
        <p:nvPr/>
      </p:nvGrpSpPr>
      <p:grpSpPr>
        <a:xfrm>
          <a:off x="0" y="0"/>
          <a:ext cx="0" cy="0"/>
          <a:chOff x="0" y="0"/>
          <a:chExt cx="0" cy="0"/>
        </a:xfrm>
      </p:grpSpPr>
      <p:sp>
        <p:nvSpPr>
          <p:cNvPr id="2" name="TextBox 2"/>
          <p:cNvSpPr txBox="1"/>
          <p:nvPr/>
        </p:nvSpPr>
        <p:spPr>
          <a:xfrm>
            <a:off x="1028700" y="832485"/>
            <a:ext cx="3582966" cy="349249"/>
          </a:xfrm>
          <a:prstGeom prst="rect">
            <a:avLst/>
          </a:prstGeom>
        </p:spPr>
        <p:txBody>
          <a:bodyPr lIns="0" tIns="0" rIns="0" bIns="0" rtlCol="0" anchor="t">
            <a:spAutoFit/>
          </a:bodyPr>
          <a:lstStyle/>
          <a:p>
            <a:pPr algn="l">
              <a:lnSpc>
                <a:spcPts val="2800"/>
              </a:lnSpc>
            </a:pPr>
            <a:r>
              <a:rPr lang="en-US" sz="2000" b="1">
                <a:solidFill>
                  <a:srgbClr val="F5E6CA"/>
                </a:solidFill>
                <a:latin typeface="Hagrid Ultra-Bold"/>
                <a:ea typeface="Hagrid Ultra-Bold"/>
                <a:cs typeface="Hagrid Ultra-Bold"/>
                <a:sym typeface="Hagrid Ultra-Bold"/>
              </a:rPr>
              <a:t>ABITURSCHWERPUNKT 3 </a:t>
            </a:r>
          </a:p>
        </p:txBody>
      </p:sp>
      <p:sp>
        <p:nvSpPr>
          <p:cNvPr id="3" name="TextBox 3"/>
          <p:cNvSpPr txBox="1"/>
          <p:nvPr/>
        </p:nvSpPr>
        <p:spPr>
          <a:xfrm>
            <a:off x="1028700" y="1496059"/>
            <a:ext cx="16230600" cy="1425580"/>
          </a:xfrm>
          <a:prstGeom prst="rect">
            <a:avLst/>
          </a:prstGeom>
        </p:spPr>
        <p:txBody>
          <a:bodyPr lIns="0" tIns="0" rIns="0" bIns="0" rtlCol="0" anchor="t">
            <a:spAutoFit/>
          </a:bodyPr>
          <a:lstStyle/>
          <a:p>
            <a:pPr algn="l">
              <a:lnSpc>
                <a:spcPts val="5500"/>
              </a:lnSpc>
            </a:pPr>
            <a:r>
              <a:rPr lang="en-US" sz="5500">
                <a:solidFill>
                  <a:srgbClr val="F5E6CA"/>
                </a:solidFill>
                <a:latin typeface="Moontime"/>
                <a:ea typeface="Moontime"/>
                <a:cs typeface="Moontime"/>
                <a:sym typeface="Moontime"/>
              </a:rPr>
              <a:t>VERHALTENSAUFFÄLLIGKEITEN VON JUGENDLICHEN IN DER JUGENDHILFE PROFESSIONELL BEGEGNEN </a:t>
            </a:r>
          </a:p>
        </p:txBody>
      </p:sp>
      <p:grpSp>
        <p:nvGrpSpPr>
          <p:cNvPr id="4" name="Group 4"/>
          <p:cNvGrpSpPr/>
          <p:nvPr/>
        </p:nvGrpSpPr>
        <p:grpSpPr>
          <a:xfrm>
            <a:off x="1028700" y="3120496"/>
            <a:ext cx="16230600" cy="6345810"/>
            <a:chOff x="0" y="0"/>
            <a:chExt cx="3965003" cy="1550230"/>
          </a:xfrm>
        </p:grpSpPr>
        <p:sp>
          <p:nvSpPr>
            <p:cNvPr id="5" name="Freeform 5"/>
            <p:cNvSpPr/>
            <p:nvPr/>
          </p:nvSpPr>
          <p:spPr>
            <a:xfrm>
              <a:off x="0" y="0"/>
              <a:ext cx="3965003" cy="1550230"/>
            </a:xfrm>
            <a:custGeom>
              <a:avLst/>
              <a:gdLst/>
              <a:ahLst/>
              <a:cxnLst/>
              <a:rect l="l" t="t" r="r" b="b"/>
              <a:pathLst>
                <a:path w="3965003" h="1550230">
                  <a:moveTo>
                    <a:pt x="0" y="0"/>
                  </a:moveTo>
                  <a:lnTo>
                    <a:pt x="3965003" y="0"/>
                  </a:lnTo>
                  <a:lnTo>
                    <a:pt x="3965003" y="1550230"/>
                  </a:lnTo>
                  <a:lnTo>
                    <a:pt x="0" y="1550230"/>
                  </a:lnTo>
                  <a:close/>
                </a:path>
              </a:pathLst>
            </a:custGeom>
            <a:solidFill>
              <a:srgbClr val="F5E6CA"/>
            </a:solidFill>
          </p:spPr>
          <p:txBody>
            <a:bodyPr/>
            <a:lstStyle/>
            <a:p>
              <a:endParaRPr lang="de-DE"/>
            </a:p>
          </p:txBody>
        </p:sp>
        <p:sp>
          <p:nvSpPr>
            <p:cNvPr id="6" name="TextBox 6"/>
            <p:cNvSpPr txBox="1"/>
            <p:nvPr/>
          </p:nvSpPr>
          <p:spPr>
            <a:xfrm>
              <a:off x="0" y="-38100"/>
              <a:ext cx="3965003" cy="1588330"/>
            </a:xfrm>
            <a:prstGeom prst="rect">
              <a:avLst/>
            </a:prstGeom>
          </p:spPr>
          <p:txBody>
            <a:bodyPr lIns="50800" tIns="50800" rIns="50800" bIns="50800" rtlCol="0" anchor="ctr"/>
            <a:lstStyle/>
            <a:p>
              <a:pPr algn="ctr">
                <a:lnSpc>
                  <a:spcPts val="2659"/>
                </a:lnSpc>
              </a:pPr>
              <a:endParaRPr/>
            </a:p>
          </p:txBody>
        </p:sp>
      </p:grpSp>
      <p:sp>
        <p:nvSpPr>
          <p:cNvPr id="7" name="TextBox 7"/>
          <p:cNvSpPr txBox="1"/>
          <p:nvPr/>
        </p:nvSpPr>
        <p:spPr>
          <a:xfrm>
            <a:off x="1331910" y="4161793"/>
            <a:ext cx="15624180" cy="6564994"/>
          </a:xfrm>
          <a:prstGeom prst="rect">
            <a:avLst/>
          </a:prstGeom>
        </p:spPr>
        <p:txBody>
          <a:bodyPr lIns="0" tIns="0" rIns="0" bIns="0" rtlCol="0" anchor="t">
            <a:spAutoFit/>
          </a:bodyPr>
          <a:lstStyle/>
          <a:p>
            <a:pPr algn="l">
              <a:lnSpc>
                <a:spcPts val="4203"/>
              </a:lnSpc>
            </a:pPr>
            <a:r>
              <a:rPr lang="en-US" sz="3309">
                <a:solidFill>
                  <a:srgbClr val="343F56"/>
                </a:solidFill>
                <a:latin typeface="Roboto"/>
                <a:ea typeface="Roboto"/>
                <a:cs typeface="Roboto"/>
                <a:sym typeface="Roboto"/>
              </a:rPr>
              <a:t>Aus dem Lerngebiet 5 „Erziehung und Bildung im Jugendalter und jungen Erwachsenenalter professionell gestalten“ werden Theorien, Handlungskonzepte und Methoden der Sozialen Arbeit diskutiert. Verstärkt werden dabei ausgewählte pädagogische Konzepte und Methoden zur Unterstützung von verhaltensauffälligen Jugendlichen in Jugendhilfeeinrichtungen in den Blick genommen. Dabei werden Chancen und Grenzen dieser unterschiedlichen Handlungskonzepte und</a:t>
            </a:r>
          </a:p>
          <a:p>
            <a:pPr algn="l">
              <a:lnSpc>
                <a:spcPts val="4203"/>
              </a:lnSpc>
            </a:pPr>
            <a:r>
              <a:rPr lang="en-US" sz="3309">
                <a:solidFill>
                  <a:srgbClr val="343F56"/>
                </a:solidFill>
                <a:latin typeface="Roboto"/>
                <a:ea typeface="Roboto"/>
                <a:cs typeface="Roboto"/>
                <a:sym typeface="Roboto"/>
              </a:rPr>
              <a:t>Methoden Sozialer Arbeit im Hinblick auf Prävention, Teilhabe und Chancengerechtigkeit für betroffene Jugendliche beurteilt.</a:t>
            </a:r>
          </a:p>
          <a:p>
            <a:pPr algn="l">
              <a:lnSpc>
                <a:spcPts val="4203"/>
              </a:lnSpc>
            </a:pPr>
            <a:endParaRPr lang="en-US" sz="3309">
              <a:solidFill>
                <a:srgbClr val="343F56"/>
              </a:solidFill>
              <a:latin typeface="Roboto"/>
              <a:ea typeface="Roboto"/>
              <a:cs typeface="Roboto"/>
              <a:sym typeface="Roboto"/>
            </a:endParaRPr>
          </a:p>
          <a:p>
            <a:pPr algn="l">
              <a:lnSpc>
                <a:spcPts val="3949"/>
              </a:lnSpc>
            </a:pPr>
            <a:endParaRPr lang="en-US" sz="3309">
              <a:solidFill>
                <a:srgbClr val="343F56"/>
              </a:solidFill>
              <a:latin typeface="Roboto"/>
              <a:ea typeface="Roboto"/>
              <a:cs typeface="Roboto"/>
              <a:sym typeface="Roboto"/>
            </a:endParaRPr>
          </a:p>
          <a:p>
            <a:pPr algn="l">
              <a:lnSpc>
                <a:spcPts val="3312"/>
              </a:lnSpc>
            </a:pPr>
            <a:endParaRPr lang="en-US" sz="3309">
              <a:solidFill>
                <a:srgbClr val="343F56"/>
              </a:solidFill>
              <a:latin typeface="Roboto"/>
              <a:ea typeface="Roboto"/>
              <a:cs typeface="Roboto"/>
              <a:sym typeface="Roboto"/>
            </a:endParaRPr>
          </a:p>
          <a:p>
            <a:pPr algn="l">
              <a:lnSpc>
                <a:spcPts val="3312"/>
              </a:lnSpc>
            </a:pPr>
            <a:endParaRPr lang="en-US" sz="3309">
              <a:solidFill>
                <a:srgbClr val="343F56"/>
              </a:solidFill>
              <a:latin typeface="Roboto"/>
              <a:ea typeface="Roboto"/>
              <a:cs typeface="Roboto"/>
              <a:sym typeface="Roboto"/>
            </a:endParaRPr>
          </a:p>
          <a:p>
            <a:pPr algn="l">
              <a:lnSpc>
                <a:spcPts val="3312"/>
              </a:lnSpc>
            </a:pPr>
            <a:endParaRPr lang="en-US" sz="3309">
              <a:solidFill>
                <a:srgbClr val="343F56"/>
              </a:solidFill>
              <a:latin typeface="Roboto"/>
              <a:ea typeface="Roboto"/>
              <a:cs typeface="Roboto"/>
              <a:sym typeface="Roboto"/>
            </a:endParaRPr>
          </a:p>
        </p:txBody>
      </p:sp>
      <p:sp>
        <p:nvSpPr>
          <p:cNvPr id="8" name="AutoShape 8"/>
          <p:cNvSpPr/>
          <p:nvPr/>
        </p:nvSpPr>
        <p:spPr>
          <a:xfrm>
            <a:off x="5163790" y="1049972"/>
            <a:ext cx="11531831" cy="0"/>
          </a:xfrm>
          <a:prstGeom prst="line">
            <a:avLst/>
          </a:prstGeom>
          <a:ln w="38100" cap="flat">
            <a:solidFill>
              <a:srgbClr val="F5E6CA"/>
            </a:solidFill>
            <a:prstDash val="solid"/>
            <a:headEnd type="none" w="sm" len="sm"/>
            <a:tailEnd type="none" w="sm" len="sm"/>
          </a:ln>
        </p:spPr>
        <p:txBody>
          <a:bodyPr/>
          <a:lstStyle/>
          <a:p>
            <a:endParaRPr lang="de-DE"/>
          </a:p>
        </p:txBody>
      </p:sp>
      <p:sp>
        <p:nvSpPr>
          <p:cNvPr id="9" name="TextBox 9"/>
          <p:cNvSpPr txBox="1"/>
          <p:nvPr/>
        </p:nvSpPr>
        <p:spPr>
          <a:xfrm>
            <a:off x="1331910" y="3282317"/>
            <a:ext cx="16230600" cy="708026"/>
          </a:xfrm>
          <a:prstGeom prst="rect">
            <a:avLst/>
          </a:prstGeom>
        </p:spPr>
        <p:txBody>
          <a:bodyPr lIns="0" tIns="0" rIns="0" bIns="0" rtlCol="0" anchor="t">
            <a:spAutoFit/>
          </a:bodyPr>
          <a:lstStyle/>
          <a:p>
            <a:pPr algn="l">
              <a:lnSpc>
                <a:spcPts val="5599"/>
              </a:lnSpc>
              <a:spcBef>
                <a:spcPct val="0"/>
              </a:spcBef>
            </a:pPr>
            <a:r>
              <a:rPr lang="en-US" sz="3999">
                <a:solidFill>
                  <a:srgbClr val="343F56"/>
                </a:solidFill>
                <a:latin typeface="Another Shabby Light"/>
                <a:ea typeface="Another Shabby Light"/>
                <a:cs typeface="Another Shabby Light"/>
                <a:sym typeface="Another Shabby Light"/>
              </a:rPr>
              <a:t>Teil 2</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343F56"/>
        </a:solidFill>
        <a:effectLst/>
      </p:bgPr>
    </p:bg>
    <p:spTree>
      <p:nvGrpSpPr>
        <p:cNvPr id="1" name=""/>
        <p:cNvGrpSpPr/>
        <p:nvPr/>
      </p:nvGrpSpPr>
      <p:grpSpPr>
        <a:xfrm>
          <a:off x="0" y="0"/>
          <a:ext cx="0" cy="0"/>
          <a:chOff x="0" y="0"/>
          <a:chExt cx="0" cy="0"/>
        </a:xfrm>
      </p:grpSpPr>
      <p:sp>
        <p:nvSpPr>
          <p:cNvPr id="2" name="TextBox 2"/>
          <p:cNvSpPr txBox="1"/>
          <p:nvPr/>
        </p:nvSpPr>
        <p:spPr>
          <a:xfrm>
            <a:off x="1028700" y="832485"/>
            <a:ext cx="3582966" cy="349249"/>
          </a:xfrm>
          <a:prstGeom prst="rect">
            <a:avLst/>
          </a:prstGeom>
        </p:spPr>
        <p:txBody>
          <a:bodyPr lIns="0" tIns="0" rIns="0" bIns="0" rtlCol="0" anchor="t">
            <a:spAutoFit/>
          </a:bodyPr>
          <a:lstStyle/>
          <a:p>
            <a:pPr algn="l">
              <a:lnSpc>
                <a:spcPts val="2800"/>
              </a:lnSpc>
            </a:pPr>
            <a:r>
              <a:rPr lang="en-US" sz="2000" b="1">
                <a:solidFill>
                  <a:srgbClr val="F5E6CA"/>
                </a:solidFill>
                <a:latin typeface="Hagrid Ultra-Bold"/>
                <a:ea typeface="Hagrid Ultra-Bold"/>
                <a:cs typeface="Hagrid Ultra-Bold"/>
                <a:sym typeface="Hagrid Ultra-Bold"/>
              </a:rPr>
              <a:t>ABITURSCHWERPUNKT 3 </a:t>
            </a:r>
          </a:p>
        </p:txBody>
      </p:sp>
      <p:sp>
        <p:nvSpPr>
          <p:cNvPr id="3" name="TextBox 3"/>
          <p:cNvSpPr txBox="1"/>
          <p:nvPr/>
        </p:nvSpPr>
        <p:spPr>
          <a:xfrm>
            <a:off x="1028700" y="1515109"/>
            <a:ext cx="16230600" cy="915635"/>
          </a:xfrm>
          <a:prstGeom prst="rect">
            <a:avLst/>
          </a:prstGeom>
        </p:spPr>
        <p:txBody>
          <a:bodyPr lIns="0" tIns="0" rIns="0" bIns="0" rtlCol="0" anchor="t">
            <a:spAutoFit/>
          </a:bodyPr>
          <a:lstStyle/>
          <a:p>
            <a:pPr algn="l">
              <a:lnSpc>
                <a:spcPts val="6800"/>
              </a:lnSpc>
            </a:pPr>
            <a:r>
              <a:rPr lang="en-US" sz="6800" dirty="0">
                <a:solidFill>
                  <a:srgbClr val="F5E6CA"/>
                </a:solidFill>
                <a:latin typeface="Moontime"/>
                <a:ea typeface="Moontime"/>
                <a:cs typeface="Moontime"/>
                <a:sym typeface="Moontime"/>
              </a:rPr>
              <a:t>BEZUG AUF RAHMENRICHTLINIEN </a:t>
            </a:r>
            <a:r>
              <a:rPr lang="en-US" sz="6800">
                <a:solidFill>
                  <a:srgbClr val="F5E6CA"/>
                </a:solidFill>
                <a:latin typeface="Moontime"/>
                <a:ea typeface="Moontime"/>
                <a:cs typeface="Moontime"/>
                <a:sym typeface="Moontime"/>
              </a:rPr>
              <a:t>VOM MAI 2020</a:t>
            </a:r>
            <a:endParaRPr lang="en-US" sz="6800" dirty="0">
              <a:solidFill>
                <a:srgbClr val="F5E6CA"/>
              </a:solidFill>
              <a:latin typeface="Moontime"/>
              <a:ea typeface="Moontime"/>
              <a:cs typeface="Moontime"/>
              <a:sym typeface="Moontime"/>
            </a:endParaRPr>
          </a:p>
        </p:txBody>
      </p:sp>
      <p:grpSp>
        <p:nvGrpSpPr>
          <p:cNvPr id="4" name="Group 4"/>
          <p:cNvGrpSpPr/>
          <p:nvPr/>
        </p:nvGrpSpPr>
        <p:grpSpPr>
          <a:xfrm>
            <a:off x="1028700" y="3711035"/>
            <a:ext cx="16230600" cy="6345810"/>
            <a:chOff x="0" y="0"/>
            <a:chExt cx="3965003" cy="1550230"/>
          </a:xfrm>
        </p:grpSpPr>
        <p:sp>
          <p:nvSpPr>
            <p:cNvPr id="5" name="Freeform 5"/>
            <p:cNvSpPr/>
            <p:nvPr/>
          </p:nvSpPr>
          <p:spPr>
            <a:xfrm>
              <a:off x="0" y="0"/>
              <a:ext cx="3965003" cy="1550230"/>
            </a:xfrm>
            <a:custGeom>
              <a:avLst/>
              <a:gdLst/>
              <a:ahLst/>
              <a:cxnLst/>
              <a:rect l="l" t="t" r="r" b="b"/>
              <a:pathLst>
                <a:path w="3965003" h="1550230">
                  <a:moveTo>
                    <a:pt x="0" y="0"/>
                  </a:moveTo>
                  <a:lnTo>
                    <a:pt x="3965003" y="0"/>
                  </a:lnTo>
                  <a:lnTo>
                    <a:pt x="3965003" y="1550230"/>
                  </a:lnTo>
                  <a:lnTo>
                    <a:pt x="0" y="1550230"/>
                  </a:lnTo>
                  <a:close/>
                </a:path>
              </a:pathLst>
            </a:custGeom>
            <a:solidFill>
              <a:srgbClr val="F5E6CA"/>
            </a:solidFill>
          </p:spPr>
          <p:txBody>
            <a:bodyPr/>
            <a:lstStyle/>
            <a:p>
              <a:endParaRPr lang="de-DE"/>
            </a:p>
          </p:txBody>
        </p:sp>
        <p:sp>
          <p:nvSpPr>
            <p:cNvPr id="6" name="TextBox 6"/>
            <p:cNvSpPr txBox="1"/>
            <p:nvPr/>
          </p:nvSpPr>
          <p:spPr>
            <a:xfrm>
              <a:off x="0" y="-38100"/>
              <a:ext cx="3965003" cy="1588330"/>
            </a:xfrm>
            <a:prstGeom prst="rect">
              <a:avLst/>
            </a:prstGeom>
          </p:spPr>
          <p:txBody>
            <a:bodyPr lIns="50800" tIns="50800" rIns="50800" bIns="50800" rtlCol="0" anchor="ctr"/>
            <a:lstStyle/>
            <a:p>
              <a:pPr algn="ctr">
                <a:lnSpc>
                  <a:spcPts val="2659"/>
                </a:lnSpc>
              </a:pPr>
              <a:endParaRPr/>
            </a:p>
          </p:txBody>
        </p:sp>
      </p:grpSp>
      <p:sp>
        <p:nvSpPr>
          <p:cNvPr id="7" name="AutoShape 7"/>
          <p:cNvSpPr/>
          <p:nvPr/>
        </p:nvSpPr>
        <p:spPr>
          <a:xfrm>
            <a:off x="5163790" y="1049972"/>
            <a:ext cx="11531831" cy="0"/>
          </a:xfrm>
          <a:prstGeom prst="line">
            <a:avLst/>
          </a:prstGeom>
          <a:ln w="38100" cap="flat">
            <a:solidFill>
              <a:srgbClr val="F5E6CA"/>
            </a:solidFill>
            <a:prstDash val="solid"/>
            <a:headEnd type="none" w="sm" len="sm"/>
            <a:tailEnd type="none" w="sm" len="sm"/>
          </a:ln>
        </p:spPr>
        <p:txBody>
          <a:bodyPr/>
          <a:lstStyle/>
          <a:p>
            <a:endParaRPr lang="de-DE"/>
          </a:p>
        </p:txBody>
      </p:sp>
      <p:sp>
        <p:nvSpPr>
          <p:cNvPr id="8" name="TextBox 8"/>
          <p:cNvSpPr txBox="1"/>
          <p:nvPr/>
        </p:nvSpPr>
        <p:spPr>
          <a:xfrm>
            <a:off x="1798971" y="4690015"/>
            <a:ext cx="14690059" cy="6017260"/>
          </a:xfrm>
          <a:prstGeom prst="rect">
            <a:avLst/>
          </a:prstGeom>
        </p:spPr>
        <p:txBody>
          <a:bodyPr lIns="0" tIns="0" rIns="0" bIns="0" rtlCol="0" anchor="t">
            <a:spAutoFit/>
          </a:bodyPr>
          <a:lstStyle/>
          <a:p>
            <a:pPr marL="863606" lvl="1" indent="-431803" algn="l">
              <a:lnSpc>
                <a:spcPts val="5600"/>
              </a:lnSpc>
              <a:buFont typeface="Arial"/>
              <a:buChar char="•"/>
            </a:pPr>
            <a:r>
              <a:rPr lang="en-US" sz="4000" b="1">
                <a:solidFill>
                  <a:srgbClr val="343F56"/>
                </a:solidFill>
                <a:latin typeface="Hagrid Ultra-Bold"/>
                <a:ea typeface="Hagrid Ultra-Bold"/>
                <a:cs typeface="Hagrid Ultra-Bold"/>
                <a:sym typeface="Hagrid Ultra-Bold"/>
              </a:rPr>
              <a:t>Lerngebiet 4: Persönlichkeit und psychische Gesundheit analysieren</a:t>
            </a:r>
          </a:p>
          <a:p>
            <a:pPr algn="l">
              <a:lnSpc>
                <a:spcPts val="5600"/>
              </a:lnSpc>
            </a:pPr>
            <a:endParaRPr lang="en-US" sz="4000" b="1">
              <a:solidFill>
                <a:srgbClr val="343F56"/>
              </a:solidFill>
              <a:latin typeface="Hagrid Ultra-Bold"/>
              <a:ea typeface="Hagrid Ultra-Bold"/>
              <a:cs typeface="Hagrid Ultra-Bold"/>
              <a:sym typeface="Hagrid Ultra-Bold"/>
            </a:endParaRPr>
          </a:p>
          <a:p>
            <a:pPr marL="863606" lvl="1" indent="-431803" algn="l">
              <a:lnSpc>
                <a:spcPts val="5600"/>
              </a:lnSpc>
              <a:buFont typeface="Arial"/>
              <a:buChar char="•"/>
            </a:pPr>
            <a:r>
              <a:rPr lang="en-US" sz="4000" b="1">
                <a:solidFill>
                  <a:srgbClr val="343F56"/>
                </a:solidFill>
                <a:latin typeface="Hagrid Ultra-Bold"/>
                <a:ea typeface="Hagrid Ultra-Bold"/>
                <a:cs typeface="Hagrid Ultra-Bold"/>
                <a:sym typeface="Hagrid Ultra-Bold"/>
              </a:rPr>
              <a:t>Lerngebiet 5: Erziehung und Bildung im Jugendalter und jungen Erwachsenenalter professionell gestalten </a:t>
            </a:r>
          </a:p>
          <a:p>
            <a:pPr algn="l">
              <a:lnSpc>
                <a:spcPts val="6720"/>
              </a:lnSpc>
            </a:pPr>
            <a:endParaRPr lang="en-US" sz="4000" b="1">
              <a:solidFill>
                <a:srgbClr val="343F56"/>
              </a:solidFill>
              <a:latin typeface="Hagrid Ultra-Bold"/>
              <a:ea typeface="Hagrid Ultra-Bold"/>
              <a:cs typeface="Hagrid Ultra-Bold"/>
              <a:sym typeface="Hagrid Ultra-Bold"/>
            </a:endParaRPr>
          </a:p>
          <a:p>
            <a:pPr algn="l">
              <a:lnSpc>
                <a:spcPts val="7279"/>
              </a:lnSpc>
            </a:pPr>
            <a:endParaRPr lang="en-US" sz="4000" b="1">
              <a:solidFill>
                <a:srgbClr val="343F56"/>
              </a:solidFill>
              <a:latin typeface="Hagrid Ultra-Bold"/>
              <a:ea typeface="Hagrid Ultra-Bold"/>
              <a:cs typeface="Hagrid Ultra-Bold"/>
              <a:sym typeface="Hagrid Ultra-Bold"/>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343F56"/>
        </a:solidFill>
        <a:effectLst/>
      </p:bgPr>
    </p:bg>
    <p:spTree>
      <p:nvGrpSpPr>
        <p:cNvPr id="1" name=""/>
        <p:cNvGrpSpPr/>
        <p:nvPr/>
      </p:nvGrpSpPr>
      <p:grpSpPr>
        <a:xfrm>
          <a:off x="0" y="0"/>
          <a:ext cx="0" cy="0"/>
          <a:chOff x="0" y="0"/>
          <a:chExt cx="0" cy="0"/>
        </a:xfrm>
      </p:grpSpPr>
      <p:grpSp>
        <p:nvGrpSpPr>
          <p:cNvPr id="2" name="Group 2"/>
          <p:cNvGrpSpPr/>
          <p:nvPr/>
        </p:nvGrpSpPr>
        <p:grpSpPr>
          <a:xfrm>
            <a:off x="1028700" y="5820772"/>
            <a:ext cx="7848588" cy="969147"/>
            <a:chOff x="0" y="0"/>
            <a:chExt cx="2067118" cy="255249"/>
          </a:xfrm>
        </p:grpSpPr>
        <p:sp>
          <p:nvSpPr>
            <p:cNvPr id="3" name="Freeform 3"/>
            <p:cNvSpPr/>
            <p:nvPr/>
          </p:nvSpPr>
          <p:spPr>
            <a:xfrm>
              <a:off x="0" y="0"/>
              <a:ext cx="2067118" cy="255249"/>
            </a:xfrm>
            <a:custGeom>
              <a:avLst/>
              <a:gdLst/>
              <a:ahLst/>
              <a:cxnLst/>
              <a:rect l="l" t="t" r="r" b="b"/>
              <a:pathLst>
                <a:path w="2067118" h="255249">
                  <a:moveTo>
                    <a:pt x="0" y="0"/>
                  </a:moveTo>
                  <a:lnTo>
                    <a:pt x="2067118" y="0"/>
                  </a:lnTo>
                  <a:lnTo>
                    <a:pt x="2067118" y="255249"/>
                  </a:lnTo>
                  <a:lnTo>
                    <a:pt x="0" y="255249"/>
                  </a:lnTo>
                  <a:close/>
                </a:path>
              </a:pathLst>
            </a:custGeom>
            <a:solidFill>
              <a:srgbClr val="F5E6CA"/>
            </a:solidFill>
            <a:ln cap="sq">
              <a:noFill/>
              <a:prstDash val="solid"/>
              <a:miter/>
            </a:ln>
          </p:spPr>
          <p:txBody>
            <a:bodyPr/>
            <a:lstStyle/>
            <a:p>
              <a:endParaRPr lang="de-DE"/>
            </a:p>
          </p:txBody>
        </p:sp>
        <p:sp>
          <p:nvSpPr>
            <p:cNvPr id="4" name="TextBox 4"/>
            <p:cNvSpPr txBox="1"/>
            <p:nvPr/>
          </p:nvSpPr>
          <p:spPr>
            <a:xfrm>
              <a:off x="0" y="-38100"/>
              <a:ext cx="2067118" cy="293349"/>
            </a:xfrm>
            <a:prstGeom prst="rect">
              <a:avLst/>
            </a:prstGeom>
          </p:spPr>
          <p:txBody>
            <a:bodyPr lIns="50800" tIns="50800" rIns="50800" bIns="50800" rtlCol="0" anchor="ctr"/>
            <a:lstStyle/>
            <a:p>
              <a:pPr algn="ctr">
                <a:lnSpc>
                  <a:spcPts val="2659"/>
                </a:lnSpc>
                <a:spcBef>
                  <a:spcPct val="0"/>
                </a:spcBef>
              </a:pPr>
              <a:endParaRPr/>
            </a:p>
          </p:txBody>
        </p:sp>
      </p:grpSp>
      <p:grpSp>
        <p:nvGrpSpPr>
          <p:cNvPr id="5" name="Group 5"/>
          <p:cNvGrpSpPr/>
          <p:nvPr/>
        </p:nvGrpSpPr>
        <p:grpSpPr>
          <a:xfrm>
            <a:off x="1028700" y="7320006"/>
            <a:ext cx="7848588" cy="1938294"/>
            <a:chOff x="0" y="0"/>
            <a:chExt cx="2067118" cy="510497"/>
          </a:xfrm>
        </p:grpSpPr>
        <p:sp>
          <p:nvSpPr>
            <p:cNvPr id="6" name="Freeform 6"/>
            <p:cNvSpPr/>
            <p:nvPr/>
          </p:nvSpPr>
          <p:spPr>
            <a:xfrm>
              <a:off x="0" y="0"/>
              <a:ext cx="2067118" cy="510497"/>
            </a:xfrm>
            <a:custGeom>
              <a:avLst/>
              <a:gdLst/>
              <a:ahLst/>
              <a:cxnLst/>
              <a:rect l="l" t="t" r="r" b="b"/>
              <a:pathLst>
                <a:path w="2067118" h="510497">
                  <a:moveTo>
                    <a:pt x="0" y="0"/>
                  </a:moveTo>
                  <a:lnTo>
                    <a:pt x="2067118" y="0"/>
                  </a:lnTo>
                  <a:lnTo>
                    <a:pt x="2067118" y="510497"/>
                  </a:lnTo>
                  <a:lnTo>
                    <a:pt x="0" y="510497"/>
                  </a:lnTo>
                  <a:close/>
                </a:path>
              </a:pathLst>
            </a:custGeom>
            <a:solidFill>
              <a:srgbClr val="F5E6CA"/>
            </a:solidFill>
            <a:ln cap="sq">
              <a:noFill/>
              <a:prstDash val="solid"/>
              <a:miter/>
            </a:ln>
          </p:spPr>
          <p:txBody>
            <a:bodyPr/>
            <a:lstStyle/>
            <a:p>
              <a:endParaRPr lang="de-DE"/>
            </a:p>
          </p:txBody>
        </p:sp>
        <p:sp>
          <p:nvSpPr>
            <p:cNvPr id="7" name="TextBox 7"/>
            <p:cNvSpPr txBox="1"/>
            <p:nvPr/>
          </p:nvSpPr>
          <p:spPr>
            <a:xfrm>
              <a:off x="0" y="-38100"/>
              <a:ext cx="2067118" cy="548597"/>
            </a:xfrm>
            <a:prstGeom prst="rect">
              <a:avLst/>
            </a:prstGeom>
          </p:spPr>
          <p:txBody>
            <a:bodyPr lIns="50800" tIns="50800" rIns="50800" bIns="50800" rtlCol="0" anchor="ctr"/>
            <a:lstStyle/>
            <a:p>
              <a:pPr algn="ctr">
                <a:lnSpc>
                  <a:spcPts val="2659"/>
                </a:lnSpc>
                <a:spcBef>
                  <a:spcPct val="0"/>
                </a:spcBef>
              </a:pPr>
              <a:endParaRPr/>
            </a:p>
          </p:txBody>
        </p:sp>
      </p:grpSp>
      <p:grpSp>
        <p:nvGrpSpPr>
          <p:cNvPr id="8" name="Group 8"/>
          <p:cNvGrpSpPr/>
          <p:nvPr/>
        </p:nvGrpSpPr>
        <p:grpSpPr>
          <a:xfrm>
            <a:off x="9410712" y="5801311"/>
            <a:ext cx="7848588" cy="969147"/>
            <a:chOff x="0" y="0"/>
            <a:chExt cx="2067118" cy="255249"/>
          </a:xfrm>
        </p:grpSpPr>
        <p:sp>
          <p:nvSpPr>
            <p:cNvPr id="9" name="Freeform 9"/>
            <p:cNvSpPr/>
            <p:nvPr/>
          </p:nvSpPr>
          <p:spPr>
            <a:xfrm>
              <a:off x="0" y="0"/>
              <a:ext cx="2067118" cy="255249"/>
            </a:xfrm>
            <a:custGeom>
              <a:avLst/>
              <a:gdLst/>
              <a:ahLst/>
              <a:cxnLst/>
              <a:rect l="l" t="t" r="r" b="b"/>
              <a:pathLst>
                <a:path w="2067118" h="255249">
                  <a:moveTo>
                    <a:pt x="0" y="0"/>
                  </a:moveTo>
                  <a:lnTo>
                    <a:pt x="2067118" y="0"/>
                  </a:lnTo>
                  <a:lnTo>
                    <a:pt x="2067118" y="255249"/>
                  </a:lnTo>
                  <a:lnTo>
                    <a:pt x="0" y="255249"/>
                  </a:lnTo>
                  <a:close/>
                </a:path>
              </a:pathLst>
            </a:custGeom>
            <a:solidFill>
              <a:srgbClr val="F5E6CA"/>
            </a:solidFill>
            <a:ln cap="sq">
              <a:noFill/>
              <a:prstDash val="solid"/>
              <a:miter/>
            </a:ln>
          </p:spPr>
          <p:txBody>
            <a:bodyPr/>
            <a:lstStyle/>
            <a:p>
              <a:endParaRPr lang="de-DE"/>
            </a:p>
          </p:txBody>
        </p:sp>
        <p:sp>
          <p:nvSpPr>
            <p:cNvPr id="10" name="TextBox 10"/>
            <p:cNvSpPr txBox="1"/>
            <p:nvPr/>
          </p:nvSpPr>
          <p:spPr>
            <a:xfrm>
              <a:off x="0" y="-38100"/>
              <a:ext cx="2067118" cy="293349"/>
            </a:xfrm>
            <a:prstGeom prst="rect">
              <a:avLst/>
            </a:prstGeom>
          </p:spPr>
          <p:txBody>
            <a:bodyPr lIns="50800" tIns="50800" rIns="50800" bIns="50800" rtlCol="0" anchor="ctr"/>
            <a:lstStyle/>
            <a:p>
              <a:pPr algn="ctr">
                <a:lnSpc>
                  <a:spcPts val="2659"/>
                </a:lnSpc>
                <a:spcBef>
                  <a:spcPct val="0"/>
                </a:spcBef>
              </a:pPr>
              <a:endParaRPr/>
            </a:p>
          </p:txBody>
        </p:sp>
      </p:grpSp>
      <p:grpSp>
        <p:nvGrpSpPr>
          <p:cNvPr id="11" name="Group 11"/>
          <p:cNvGrpSpPr/>
          <p:nvPr/>
        </p:nvGrpSpPr>
        <p:grpSpPr>
          <a:xfrm>
            <a:off x="9410712" y="7320006"/>
            <a:ext cx="7848588" cy="1938294"/>
            <a:chOff x="0" y="0"/>
            <a:chExt cx="2067118" cy="510497"/>
          </a:xfrm>
        </p:grpSpPr>
        <p:sp>
          <p:nvSpPr>
            <p:cNvPr id="12" name="Freeform 12"/>
            <p:cNvSpPr/>
            <p:nvPr/>
          </p:nvSpPr>
          <p:spPr>
            <a:xfrm>
              <a:off x="0" y="0"/>
              <a:ext cx="2067118" cy="510497"/>
            </a:xfrm>
            <a:custGeom>
              <a:avLst/>
              <a:gdLst/>
              <a:ahLst/>
              <a:cxnLst/>
              <a:rect l="l" t="t" r="r" b="b"/>
              <a:pathLst>
                <a:path w="2067118" h="510497">
                  <a:moveTo>
                    <a:pt x="0" y="0"/>
                  </a:moveTo>
                  <a:lnTo>
                    <a:pt x="2067118" y="0"/>
                  </a:lnTo>
                  <a:lnTo>
                    <a:pt x="2067118" y="510497"/>
                  </a:lnTo>
                  <a:lnTo>
                    <a:pt x="0" y="510497"/>
                  </a:lnTo>
                  <a:close/>
                </a:path>
              </a:pathLst>
            </a:custGeom>
            <a:solidFill>
              <a:srgbClr val="F5E6CA"/>
            </a:solidFill>
            <a:ln cap="sq">
              <a:noFill/>
              <a:prstDash val="solid"/>
              <a:miter/>
            </a:ln>
          </p:spPr>
          <p:txBody>
            <a:bodyPr/>
            <a:lstStyle/>
            <a:p>
              <a:endParaRPr lang="de-DE"/>
            </a:p>
          </p:txBody>
        </p:sp>
        <p:sp>
          <p:nvSpPr>
            <p:cNvPr id="13" name="TextBox 13"/>
            <p:cNvSpPr txBox="1"/>
            <p:nvPr/>
          </p:nvSpPr>
          <p:spPr>
            <a:xfrm>
              <a:off x="0" y="-38100"/>
              <a:ext cx="2067118" cy="548597"/>
            </a:xfrm>
            <a:prstGeom prst="rect">
              <a:avLst/>
            </a:prstGeom>
          </p:spPr>
          <p:txBody>
            <a:bodyPr lIns="50800" tIns="50800" rIns="50800" bIns="50800" rtlCol="0" anchor="ctr"/>
            <a:lstStyle/>
            <a:p>
              <a:pPr algn="ctr">
                <a:lnSpc>
                  <a:spcPts val="2659"/>
                </a:lnSpc>
                <a:spcBef>
                  <a:spcPct val="0"/>
                </a:spcBef>
              </a:pPr>
              <a:endParaRPr/>
            </a:p>
          </p:txBody>
        </p:sp>
      </p:grpSp>
      <p:sp>
        <p:nvSpPr>
          <p:cNvPr id="14" name="Freeform 14"/>
          <p:cNvSpPr/>
          <p:nvPr/>
        </p:nvSpPr>
        <p:spPr>
          <a:xfrm>
            <a:off x="1352088" y="6120971"/>
            <a:ext cx="368749" cy="368749"/>
          </a:xfrm>
          <a:custGeom>
            <a:avLst/>
            <a:gdLst/>
            <a:ahLst/>
            <a:cxnLst/>
            <a:rect l="l" t="t" r="r" b="b"/>
            <a:pathLst>
              <a:path w="368749" h="368749">
                <a:moveTo>
                  <a:pt x="0" y="0"/>
                </a:moveTo>
                <a:lnTo>
                  <a:pt x="368749" y="0"/>
                </a:lnTo>
                <a:lnTo>
                  <a:pt x="368749" y="368749"/>
                </a:lnTo>
                <a:lnTo>
                  <a:pt x="0" y="368749"/>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de-DE"/>
          </a:p>
        </p:txBody>
      </p:sp>
      <p:sp>
        <p:nvSpPr>
          <p:cNvPr id="15" name="Freeform 15"/>
          <p:cNvSpPr/>
          <p:nvPr/>
        </p:nvSpPr>
        <p:spPr>
          <a:xfrm>
            <a:off x="1352088" y="7718395"/>
            <a:ext cx="368749" cy="368749"/>
          </a:xfrm>
          <a:custGeom>
            <a:avLst/>
            <a:gdLst/>
            <a:ahLst/>
            <a:cxnLst/>
            <a:rect l="l" t="t" r="r" b="b"/>
            <a:pathLst>
              <a:path w="368749" h="368749">
                <a:moveTo>
                  <a:pt x="0" y="0"/>
                </a:moveTo>
                <a:lnTo>
                  <a:pt x="368749" y="0"/>
                </a:lnTo>
                <a:lnTo>
                  <a:pt x="368749" y="368749"/>
                </a:lnTo>
                <a:lnTo>
                  <a:pt x="0" y="368749"/>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de-DE"/>
          </a:p>
        </p:txBody>
      </p:sp>
      <p:sp>
        <p:nvSpPr>
          <p:cNvPr id="16" name="Freeform 16"/>
          <p:cNvSpPr/>
          <p:nvPr/>
        </p:nvSpPr>
        <p:spPr>
          <a:xfrm>
            <a:off x="9734100" y="6120971"/>
            <a:ext cx="368749" cy="368749"/>
          </a:xfrm>
          <a:custGeom>
            <a:avLst/>
            <a:gdLst/>
            <a:ahLst/>
            <a:cxnLst/>
            <a:rect l="l" t="t" r="r" b="b"/>
            <a:pathLst>
              <a:path w="368749" h="368749">
                <a:moveTo>
                  <a:pt x="0" y="0"/>
                </a:moveTo>
                <a:lnTo>
                  <a:pt x="368749" y="0"/>
                </a:lnTo>
                <a:lnTo>
                  <a:pt x="368749" y="368749"/>
                </a:lnTo>
                <a:lnTo>
                  <a:pt x="0" y="368749"/>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de-DE"/>
          </a:p>
        </p:txBody>
      </p:sp>
      <p:sp>
        <p:nvSpPr>
          <p:cNvPr id="17" name="Freeform 17"/>
          <p:cNvSpPr/>
          <p:nvPr/>
        </p:nvSpPr>
        <p:spPr>
          <a:xfrm>
            <a:off x="9734100" y="7718395"/>
            <a:ext cx="368749" cy="368749"/>
          </a:xfrm>
          <a:custGeom>
            <a:avLst/>
            <a:gdLst/>
            <a:ahLst/>
            <a:cxnLst/>
            <a:rect l="l" t="t" r="r" b="b"/>
            <a:pathLst>
              <a:path w="368749" h="368749">
                <a:moveTo>
                  <a:pt x="0" y="0"/>
                </a:moveTo>
                <a:lnTo>
                  <a:pt x="368749" y="0"/>
                </a:lnTo>
                <a:lnTo>
                  <a:pt x="368749" y="368749"/>
                </a:lnTo>
                <a:lnTo>
                  <a:pt x="0" y="368749"/>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de-DE"/>
          </a:p>
        </p:txBody>
      </p:sp>
      <p:sp>
        <p:nvSpPr>
          <p:cNvPr id="18" name="Freeform 18"/>
          <p:cNvSpPr/>
          <p:nvPr/>
        </p:nvSpPr>
        <p:spPr>
          <a:xfrm>
            <a:off x="15099529" y="-1287172"/>
            <a:ext cx="3915097" cy="5387883"/>
          </a:xfrm>
          <a:custGeom>
            <a:avLst/>
            <a:gdLst/>
            <a:ahLst/>
            <a:cxnLst/>
            <a:rect l="l" t="t" r="r" b="b"/>
            <a:pathLst>
              <a:path w="3915097" h="5387883">
                <a:moveTo>
                  <a:pt x="0" y="0"/>
                </a:moveTo>
                <a:lnTo>
                  <a:pt x="3915096" y="0"/>
                </a:lnTo>
                <a:lnTo>
                  <a:pt x="3915096" y="5387883"/>
                </a:lnTo>
                <a:lnTo>
                  <a:pt x="0" y="5387883"/>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de-DE"/>
          </a:p>
        </p:txBody>
      </p:sp>
      <p:sp>
        <p:nvSpPr>
          <p:cNvPr id="19" name="Freeform 19"/>
          <p:cNvSpPr/>
          <p:nvPr/>
        </p:nvSpPr>
        <p:spPr>
          <a:xfrm>
            <a:off x="434820" y="486765"/>
            <a:ext cx="4511406" cy="1968101"/>
          </a:xfrm>
          <a:custGeom>
            <a:avLst/>
            <a:gdLst/>
            <a:ahLst/>
            <a:cxnLst/>
            <a:rect l="l" t="t" r="r" b="b"/>
            <a:pathLst>
              <a:path w="4511406" h="1968101">
                <a:moveTo>
                  <a:pt x="0" y="0"/>
                </a:moveTo>
                <a:lnTo>
                  <a:pt x="4511406" y="0"/>
                </a:lnTo>
                <a:lnTo>
                  <a:pt x="4511406" y="1968101"/>
                </a:lnTo>
                <a:lnTo>
                  <a:pt x="0" y="1968101"/>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txBody>
          <a:bodyPr/>
          <a:lstStyle/>
          <a:p>
            <a:endParaRPr lang="de-DE"/>
          </a:p>
        </p:txBody>
      </p:sp>
      <p:sp>
        <p:nvSpPr>
          <p:cNvPr id="20" name="TextBox 20"/>
          <p:cNvSpPr txBox="1"/>
          <p:nvPr/>
        </p:nvSpPr>
        <p:spPr>
          <a:xfrm>
            <a:off x="2690523" y="2631783"/>
            <a:ext cx="12906955" cy="1040765"/>
          </a:xfrm>
          <a:prstGeom prst="rect">
            <a:avLst/>
          </a:prstGeom>
        </p:spPr>
        <p:txBody>
          <a:bodyPr lIns="0" tIns="0" rIns="0" bIns="0" rtlCol="0" anchor="t">
            <a:spAutoFit/>
          </a:bodyPr>
          <a:lstStyle/>
          <a:p>
            <a:pPr algn="ctr">
              <a:lnSpc>
                <a:spcPts val="8260"/>
              </a:lnSpc>
            </a:pPr>
            <a:r>
              <a:rPr lang="en-US" sz="5900" b="1">
                <a:solidFill>
                  <a:srgbClr val="F5E6CA"/>
                </a:solidFill>
                <a:latin typeface="Hagrid Ultra-Bold"/>
                <a:ea typeface="Hagrid Ultra-Bold"/>
                <a:cs typeface="Hagrid Ultra-Bold"/>
                <a:sym typeface="Hagrid Ultra-Bold"/>
              </a:rPr>
              <a:t>KOMPETENZEN </a:t>
            </a:r>
          </a:p>
        </p:txBody>
      </p:sp>
      <p:sp>
        <p:nvSpPr>
          <p:cNvPr id="21" name="TextBox 21"/>
          <p:cNvSpPr txBox="1"/>
          <p:nvPr/>
        </p:nvSpPr>
        <p:spPr>
          <a:xfrm>
            <a:off x="2101465" y="5824015"/>
            <a:ext cx="6165768" cy="905510"/>
          </a:xfrm>
          <a:prstGeom prst="rect">
            <a:avLst/>
          </a:prstGeom>
        </p:spPr>
        <p:txBody>
          <a:bodyPr lIns="0" tIns="0" rIns="0" bIns="0" rtlCol="0" anchor="t">
            <a:spAutoFit/>
          </a:bodyPr>
          <a:lstStyle/>
          <a:p>
            <a:pPr algn="l">
              <a:lnSpc>
                <a:spcPts val="3640"/>
              </a:lnSpc>
            </a:pPr>
            <a:r>
              <a:rPr lang="en-US" sz="2600">
                <a:solidFill>
                  <a:srgbClr val="343F56"/>
                </a:solidFill>
                <a:latin typeface="Roboto"/>
                <a:ea typeface="Roboto"/>
                <a:cs typeface="Roboto"/>
                <a:sym typeface="Roboto"/>
              </a:rPr>
              <a:t>Beurteilung unterschiedlicher Richtungen der Psychologie </a:t>
            </a:r>
          </a:p>
        </p:txBody>
      </p:sp>
      <p:sp>
        <p:nvSpPr>
          <p:cNvPr id="22" name="TextBox 22"/>
          <p:cNvSpPr txBox="1"/>
          <p:nvPr/>
        </p:nvSpPr>
        <p:spPr>
          <a:xfrm>
            <a:off x="2101465" y="7661245"/>
            <a:ext cx="6165768" cy="431800"/>
          </a:xfrm>
          <a:prstGeom prst="rect">
            <a:avLst/>
          </a:prstGeom>
        </p:spPr>
        <p:txBody>
          <a:bodyPr lIns="0" tIns="0" rIns="0" bIns="0" rtlCol="0" anchor="t">
            <a:spAutoFit/>
          </a:bodyPr>
          <a:lstStyle/>
          <a:p>
            <a:pPr algn="l">
              <a:lnSpc>
                <a:spcPts val="3500"/>
              </a:lnSpc>
            </a:pPr>
            <a:r>
              <a:rPr lang="en-US" sz="2500">
                <a:solidFill>
                  <a:srgbClr val="343F56"/>
                </a:solidFill>
                <a:latin typeface="Roboto"/>
                <a:ea typeface="Roboto"/>
                <a:cs typeface="Roboto"/>
                <a:sym typeface="Roboto"/>
              </a:rPr>
              <a:t>Sensibilität für Stigmatisierungsprozesse</a:t>
            </a:r>
          </a:p>
        </p:txBody>
      </p:sp>
      <p:sp>
        <p:nvSpPr>
          <p:cNvPr id="23" name="TextBox 23"/>
          <p:cNvSpPr txBox="1"/>
          <p:nvPr/>
        </p:nvSpPr>
        <p:spPr>
          <a:xfrm>
            <a:off x="10483849" y="6041410"/>
            <a:ext cx="6165768" cy="431800"/>
          </a:xfrm>
          <a:prstGeom prst="rect">
            <a:avLst/>
          </a:prstGeom>
        </p:spPr>
        <p:txBody>
          <a:bodyPr lIns="0" tIns="0" rIns="0" bIns="0" rtlCol="0" anchor="t">
            <a:spAutoFit/>
          </a:bodyPr>
          <a:lstStyle/>
          <a:p>
            <a:pPr algn="l">
              <a:lnSpc>
                <a:spcPts val="3500"/>
              </a:lnSpc>
            </a:pPr>
            <a:r>
              <a:rPr lang="en-US" sz="2500">
                <a:solidFill>
                  <a:srgbClr val="343F56"/>
                </a:solidFill>
                <a:latin typeface="Roboto"/>
                <a:ea typeface="Roboto"/>
                <a:cs typeface="Roboto"/>
                <a:sym typeface="Roboto"/>
              </a:rPr>
              <a:t>Reflexion Normbegriff </a:t>
            </a:r>
          </a:p>
        </p:txBody>
      </p:sp>
      <p:sp>
        <p:nvSpPr>
          <p:cNvPr id="24" name="TextBox 24"/>
          <p:cNvSpPr txBox="1"/>
          <p:nvPr/>
        </p:nvSpPr>
        <p:spPr>
          <a:xfrm>
            <a:off x="10483849" y="7661245"/>
            <a:ext cx="6165768" cy="869950"/>
          </a:xfrm>
          <a:prstGeom prst="rect">
            <a:avLst/>
          </a:prstGeom>
        </p:spPr>
        <p:txBody>
          <a:bodyPr lIns="0" tIns="0" rIns="0" bIns="0" rtlCol="0" anchor="t">
            <a:spAutoFit/>
          </a:bodyPr>
          <a:lstStyle/>
          <a:p>
            <a:pPr algn="l">
              <a:lnSpc>
                <a:spcPts val="3500"/>
              </a:lnSpc>
            </a:pPr>
            <a:r>
              <a:rPr lang="en-US" sz="2500">
                <a:solidFill>
                  <a:srgbClr val="343F56"/>
                </a:solidFill>
                <a:latin typeface="Roboto"/>
                <a:ea typeface="Roboto"/>
                <a:cs typeface="Roboto"/>
                <a:sym typeface="Roboto"/>
              </a:rPr>
              <a:t>Bewusstmachung der Notwendigkeit von Interventions- und Hilfsangeboten</a:t>
            </a:r>
          </a:p>
        </p:txBody>
      </p:sp>
      <p:sp>
        <p:nvSpPr>
          <p:cNvPr id="25" name="TextBox 25"/>
          <p:cNvSpPr txBox="1"/>
          <p:nvPr/>
        </p:nvSpPr>
        <p:spPr>
          <a:xfrm>
            <a:off x="6993402" y="1659578"/>
            <a:ext cx="4301196" cy="382269"/>
          </a:xfrm>
          <a:prstGeom prst="rect">
            <a:avLst/>
          </a:prstGeom>
        </p:spPr>
        <p:txBody>
          <a:bodyPr lIns="0" tIns="0" rIns="0" bIns="0" rtlCol="0" anchor="t">
            <a:spAutoFit/>
          </a:bodyPr>
          <a:lstStyle/>
          <a:p>
            <a:pPr algn="ctr">
              <a:lnSpc>
                <a:spcPts val="3080"/>
              </a:lnSpc>
            </a:pPr>
            <a:r>
              <a:rPr lang="en-US" sz="2200" b="1">
                <a:solidFill>
                  <a:srgbClr val="F5E6CA"/>
                </a:solidFill>
                <a:latin typeface="Hagrid Ultra-Bold"/>
                <a:ea typeface="Hagrid Ultra-Bold"/>
                <a:cs typeface="Hagrid Ultra-Bold"/>
                <a:sym typeface="Hagrid Ultra-Bold"/>
              </a:rPr>
              <a:t>ABITURSCHWERPUNKT 3</a:t>
            </a:r>
          </a:p>
        </p:txBody>
      </p:sp>
      <p:sp>
        <p:nvSpPr>
          <p:cNvPr id="26" name="TextBox 26"/>
          <p:cNvSpPr txBox="1"/>
          <p:nvPr/>
        </p:nvSpPr>
        <p:spPr>
          <a:xfrm>
            <a:off x="1028700" y="4300582"/>
            <a:ext cx="6663928" cy="691514"/>
          </a:xfrm>
          <a:prstGeom prst="rect">
            <a:avLst/>
          </a:prstGeom>
        </p:spPr>
        <p:txBody>
          <a:bodyPr lIns="0" tIns="0" rIns="0" bIns="0" rtlCol="0" anchor="t">
            <a:spAutoFit/>
          </a:bodyPr>
          <a:lstStyle/>
          <a:p>
            <a:pPr algn="ctr">
              <a:lnSpc>
                <a:spcPts val="5460"/>
              </a:lnSpc>
            </a:pPr>
            <a:r>
              <a:rPr lang="en-US" sz="3900" b="1">
                <a:solidFill>
                  <a:srgbClr val="F5E6CA"/>
                </a:solidFill>
                <a:latin typeface="Hagrid Ultra-Bold"/>
                <a:ea typeface="Hagrid Ultra-Bold"/>
                <a:cs typeface="Hagrid Ultra-Bold"/>
                <a:sym typeface="Hagrid Ultra-Bold"/>
              </a:rPr>
              <a:t>Personale Kompetenz</a:t>
            </a:r>
            <a:r>
              <a:rPr lang="en-US" sz="3900" b="1">
                <a:solidFill>
                  <a:srgbClr val="000000"/>
                </a:solidFill>
                <a:latin typeface="Hagrid Ultra-Bold"/>
                <a:ea typeface="Hagrid Ultra-Bold"/>
                <a:cs typeface="Hagrid Ultra-Bold"/>
                <a:sym typeface="Hagrid Ultra-Bold"/>
              </a:rPr>
              <a:t> </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F5E6CA"/>
        </a:solidFill>
        <a:effectLst/>
      </p:bgPr>
    </p:bg>
    <p:spTree>
      <p:nvGrpSpPr>
        <p:cNvPr id="1" name=""/>
        <p:cNvGrpSpPr/>
        <p:nvPr/>
      </p:nvGrpSpPr>
      <p:grpSpPr>
        <a:xfrm>
          <a:off x="0" y="0"/>
          <a:ext cx="0" cy="0"/>
          <a:chOff x="0" y="0"/>
          <a:chExt cx="0" cy="0"/>
        </a:xfrm>
      </p:grpSpPr>
      <p:grpSp>
        <p:nvGrpSpPr>
          <p:cNvPr id="2" name="Group 2"/>
          <p:cNvGrpSpPr/>
          <p:nvPr/>
        </p:nvGrpSpPr>
        <p:grpSpPr>
          <a:xfrm>
            <a:off x="1028700" y="5820772"/>
            <a:ext cx="7848588" cy="969147"/>
            <a:chOff x="0" y="0"/>
            <a:chExt cx="2067118" cy="255249"/>
          </a:xfrm>
        </p:grpSpPr>
        <p:sp>
          <p:nvSpPr>
            <p:cNvPr id="3" name="Freeform 3"/>
            <p:cNvSpPr/>
            <p:nvPr/>
          </p:nvSpPr>
          <p:spPr>
            <a:xfrm>
              <a:off x="0" y="0"/>
              <a:ext cx="2067118" cy="255249"/>
            </a:xfrm>
            <a:custGeom>
              <a:avLst/>
              <a:gdLst/>
              <a:ahLst/>
              <a:cxnLst/>
              <a:rect l="l" t="t" r="r" b="b"/>
              <a:pathLst>
                <a:path w="2067118" h="255249">
                  <a:moveTo>
                    <a:pt x="0" y="0"/>
                  </a:moveTo>
                  <a:lnTo>
                    <a:pt x="2067118" y="0"/>
                  </a:lnTo>
                  <a:lnTo>
                    <a:pt x="2067118" y="255249"/>
                  </a:lnTo>
                  <a:lnTo>
                    <a:pt x="0" y="255249"/>
                  </a:lnTo>
                  <a:close/>
                </a:path>
              </a:pathLst>
            </a:custGeom>
            <a:solidFill>
              <a:srgbClr val="343F56"/>
            </a:solidFill>
            <a:ln cap="sq">
              <a:noFill/>
              <a:prstDash val="solid"/>
              <a:miter/>
            </a:ln>
          </p:spPr>
          <p:txBody>
            <a:bodyPr/>
            <a:lstStyle/>
            <a:p>
              <a:endParaRPr lang="de-DE"/>
            </a:p>
          </p:txBody>
        </p:sp>
        <p:sp>
          <p:nvSpPr>
            <p:cNvPr id="4" name="TextBox 4"/>
            <p:cNvSpPr txBox="1"/>
            <p:nvPr/>
          </p:nvSpPr>
          <p:spPr>
            <a:xfrm>
              <a:off x="0" y="-38100"/>
              <a:ext cx="2067118" cy="293349"/>
            </a:xfrm>
            <a:prstGeom prst="rect">
              <a:avLst/>
            </a:prstGeom>
          </p:spPr>
          <p:txBody>
            <a:bodyPr lIns="50800" tIns="50800" rIns="50800" bIns="50800" rtlCol="0" anchor="ctr"/>
            <a:lstStyle/>
            <a:p>
              <a:pPr algn="ctr">
                <a:lnSpc>
                  <a:spcPts val="2659"/>
                </a:lnSpc>
                <a:spcBef>
                  <a:spcPct val="0"/>
                </a:spcBef>
              </a:pPr>
              <a:endParaRPr/>
            </a:p>
          </p:txBody>
        </p:sp>
      </p:grpSp>
      <p:grpSp>
        <p:nvGrpSpPr>
          <p:cNvPr id="5" name="Group 5"/>
          <p:cNvGrpSpPr/>
          <p:nvPr/>
        </p:nvGrpSpPr>
        <p:grpSpPr>
          <a:xfrm>
            <a:off x="1028700" y="7320006"/>
            <a:ext cx="7848588" cy="1938294"/>
            <a:chOff x="0" y="0"/>
            <a:chExt cx="2067118" cy="510497"/>
          </a:xfrm>
        </p:grpSpPr>
        <p:sp>
          <p:nvSpPr>
            <p:cNvPr id="6" name="Freeform 6"/>
            <p:cNvSpPr/>
            <p:nvPr/>
          </p:nvSpPr>
          <p:spPr>
            <a:xfrm>
              <a:off x="0" y="0"/>
              <a:ext cx="2067118" cy="510497"/>
            </a:xfrm>
            <a:custGeom>
              <a:avLst/>
              <a:gdLst/>
              <a:ahLst/>
              <a:cxnLst/>
              <a:rect l="l" t="t" r="r" b="b"/>
              <a:pathLst>
                <a:path w="2067118" h="510497">
                  <a:moveTo>
                    <a:pt x="0" y="0"/>
                  </a:moveTo>
                  <a:lnTo>
                    <a:pt x="2067118" y="0"/>
                  </a:lnTo>
                  <a:lnTo>
                    <a:pt x="2067118" y="510497"/>
                  </a:lnTo>
                  <a:lnTo>
                    <a:pt x="0" y="510497"/>
                  </a:lnTo>
                  <a:close/>
                </a:path>
              </a:pathLst>
            </a:custGeom>
            <a:solidFill>
              <a:srgbClr val="343F56"/>
            </a:solidFill>
            <a:ln cap="sq">
              <a:noFill/>
              <a:prstDash val="solid"/>
              <a:miter/>
            </a:ln>
          </p:spPr>
          <p:txBody>
            <a:bodyPr/>
            <a:lstStyle/>
            <a:p>
              <a:endParaRPr lang="de-DE"/>
            </a:p>
          </p:txBody>
        </p:sp>
        <p:sp>
          <p:nvSpPr>
            <p:cNvPr id="7" name="TextBox 7"/>
            <p:cNvSpPr txBox="1"/>
            <p:nvPr/>
          </p:nvSpPr>
          <p:spPr>
            <a:xfrm>
              <a:off x="0" y="-38100"/>
              <a:ext cx="2067118" cy="548597"/>
            </a:xfrm>
            <a:prstGeom prst="rect">
              <a:avLst/>
            </a:prstGeom>
          </p:spPr>
          <p:txBody>
            <a:bodyPr lIns="50800" tIns="50800" rIns="50800" bIns="50800" rtlCol="0" anchor="ctr"/>
            <a:lstStyle/>
            <a:p>
              <a:pPr algn="ctr">
                <a:lnSpc>
                  <a:spcPts val="2659"/>
                </a:lnSpc>
                <a:spcBef>
                  <a:spcPct val="0"/>
                </a:spcBef>
              </a:pPr>
              <a:endParaRPr/>
            </a:p>
          </p:txBody>
        </p:sp>
      </p:grpSp>
      <p:grpSp>
        <p:nvGrpSpPr>
          <p:cNvPr id="8" name="Group 8"/>
          <p:cNvGrpSpPr/>
          <p:nvPr/>
        </p:nvGrpSpPr>
        <p:grpSpPr>
          <a:xfrm>
            <a:off x="9410712" y="5801311"/>
            <a:ext cx="7848588" cy="969147"/>
            <a:chOff x="0" y="0"/>
            <a:chExt cx="2067118" cy="255249"/>
          </a:xfrm>
        </p:grpSpPr>
        <p:sp>
          <p:nvSpPr>
            <p:cNvPr id="9" name="Freeform 9"/>
            <p:cNvSpPr/>
            <p:nvPr/>
          </p:nvSpPr>
          <p:spPr>
            <a:xfrm>
              <a:off x="0" y="0"/>
              <a:ext cx="2067118" cy="255249"/>
            </a:xfrm>
            <a:custGeom>
              <a:avLst/>
              <a:gdLst/>
              <a:ahLst/>
              <a:cxnLst/>
              <a:rect l="l" t="t" r="r" b="b"/>
              <a:pathLst>
                <a:path w="2067118" h="255249">
                  <a:moveTo>
                    <a:pt x="0" y="0"/>
                  </a:moveTo>
                  <a:lnTo>
                    <a:pt x="2067118" y="0"/>
                  </a:lnTo>
                  <a:lnTo>
                    <a:pt x="2067118" y="255249"/>
                  </a:lnTo>
                  <a:lnTo>
                    <a:pt x="0" y="255249"/>
                  </a:lnTo>
                  <a:close/>
                </a:path>
              </a:pathLst>
            </a:custGeom>
            <a:solidFill>
              <a:srgbClr val="343F56"/>
            </a:solidFill>
            <a:ln cap="sq">
              <a:noFill/>
              <a:prstDash val="solid"/>
              <a:miter/>
            </a:ln>
          </p:spPr>
          <p:txBody>
            <a:bodyPr/>
            <a:lstStyle/>
            <a:p>
              <a:endParaRPr lang="de-DE"/>
            </a:p>
          </p:txBody>
        </p:sp>
        <p:sp>
          <p:nvSpPr>
            <p:cNvPr id="10" name="TextBox 10"/>
            <p:cNvSpPr txBox="1"/>
            <p:nvPr/>
          </p:nvSpPr>
          <p:spPr>
            <a:xfrm>
              <a:off x="0" y="-38100"/>
              <a:ext cx="2067118" cy="293349"/>
            </a:xfrm>
            <a:prstGeom prst="rect">
              <a:avLst/>
            </a:prstGeom>
          </p:spPr>
          <p:txBody>
            <a:bodyPr lIns="50800" tIns="50800" rIns="50800" bIns="50800" rtlCol="0" anchor="ctr"/>
            <a:lstStyle/>
            <a:p>
              <a:pPr algn="ctr">
                <a:lnSpc>
                  <a:spcPts val="2659"/>
                </a:lnSpc>
                <a:spcBef>
                  <a:spcPct val="0"/>
                </a:spcBef>
              </a:pPr>
              <a:endParaRPr/>
            </a:p>
          </p:txBody>
        </p:sp>
      </p:grpSp>
      <p:grpSp>
        <p:nvGrpSpPr>
          <p:cNvPr id="11" name="Group 11"/>
          <p:cNvGrpSpPr/>
          <p:nvPr/>
        </p:nvGrpSpPr>
        <p:grpSpPr>
          <a:xfrm>
            <a:off x="9410712" y="7320006"/>
            <a:ext cx="7848588" cy="1938294"/>
            <a:chOff x="0" y="0"/>
            <a:chExt cx="2067118" cy="510497"/>
          </a:xfrm>
        </p:grpSpPr>
        <p:sp>
          <p:nvSpPr>
            <p:cNvPr id="12" name="Freeform 12"/>
            <p:cNvSpPr/>
            <p:nvPr/>
          </p:nvSpPr>
          <p:spPr>
            <a:xfrm>
              <a:off x="0" y="0"/>
              <a:ext cx="2067118" cy="510497"/>
            </a:xfrm>
            <a:custGeom>
              <a:avLst/>
              <a:gdLst/>
              <a:ahLst/>
              <a:cxnLst/>
              <a:rect l="l" t="t" r="r" b="b"/>
              <a:pathLst>
                <a:path w="2067118" h="510497">
                  <a:moveTo>
                    <a:pt x="0" y="0"/>
                  </a:moveTo>
                  <a:lnTo>
                    <a:pt x="2067118" y="0"/>
                  </a:lnTo>
                  <a:lnTo>
                    <a:pt x="2067118" y="510497"/>
                  </a:lnTo>
                  <a:lnTo>
                    <a:pt x="0" y="510497"/>
                  </a:lnTo>
                  <a:close/>
                </a:path>
              </a:pathLst>
            </a:custGeom>
            <a:solidFill>
              <a:srgbClr val="343F56"/>
            </a:solidFill>
            <a:ln cap="sq">
              <a:noFill/>
              <a:prstDash val="solid"/>
              <a:miter/>
            </a:ln>
          </p:spPr>
          <p:txBody>
            <a:bodyPr/>
            <a:lstStyle/>
            <a:p>
              <a:endParaRPr lang="de-DE"/>
            </a:p>
          </p:txBody>
        </p:sp>
        <p:sp>
          <p:nvSpPr>
            <p:cNvPr id="13" name="TextBox 13"/>
            <p:cNvSpPr txBox="1"/>
            <p:nvPr/>
          </p:nvSpPr>
          <p:spPr>
            <a:xfrm>
              <a:off x="0" y="-38100"/>
              <a:ext cx="2067118" cy="548597"/>
            </a:xfrm>
            <a:prstGeom prst="rect">
              <a:avLst/>
            </a:prstGeom>
          </p:spPr>
          <p:txBody>
            <a:bodyPr lIns="50800" tIns="50800" rIns="50800" bIns="50800" rtlCol="0" anchor="ctr"/>
            <a:lstStyle/>
            <a:p>
              <a:pPr algn="ctr">
                <a:lnSpc>
                  <a:spcPts val="2659"/>
                </a:lnSpc>
                <a:spcBef>
                  <a:spcPct val="0"/>
                </a:spcBef>
              </a:pPr>
              <a:endParaRPr/>
            </a:p>
          </p:txBody>
        </p:sp>
      </p:grpSp>
      <p:sp>
        <p:nvSpPr>
          <p:cNvPr id="14" name="Freeform 14"/>
          <p:cNvSpPr/>
          <p:nvPr/>
        </p:nvSpPr>
        <p:spPr>
          <a:xfrm>
            <a:off x="1352088" y="6120971"/>
            <a:ext cx="368749" cy="368749"/>
          </a:xfrm>
          <a:custGeom>
            <a:avLst/>
            <a:gdLst/>
            <a:ahLst/>
            <a:cxnLst/>
            <a:rect l="l" t="t" r="r" b="b"/>
            <a:pathLst>
              <a:path w="368749" h="368749">
                <a:moveTo>
                  <a:pt x="0" y="0"/>
                </a:moveTo>
                <a:lnTo>
                  <a:pt x="368749" y="0"/>
                </a:lnTo>
                <a:lnTo>
                  <a:pt x="368749" y="368749"/>
                </a:lnTo>
                <a:lnTo>
                  <a:pt x="0" y="368749"/>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de-DE"/>
          </a:p>
        </p:txBody>
      </p:sp>
      <p:sp>
        <p:nvSpPr>
          <p:cNvPr id="15" name="Freeform 15"/>
          <p:cNvSpPr/>
          <p:nvPr/>
        </p:nvSpPr>
        <p:spPr>
          <a:xfrm>
            <a:off x="1352088" y="7718395"/>
            <a:ext cx="368749" cy="368749"/>
          </a:xfrm>
          <a:custGeom>
            <a:avLst/>
            <a:gdLst/>
            <a:ahLst/>
            <a:cxnLst/>
            <a:rect l="l" t="t" r="r" b="b"/>
            <a:pathLst>
              <a:path w="368749" h="368749">
                <a:moveTo>
                  <a:pt x="0" y="0"/>
                </a:moveTo>
                <a:lnTo>
                  <a:pt x="368749" y="0"/>
                </a:lnTo>
                <a:lnTo>
                  <a:pt x="368749" y="368749"/>
                </a:lnTo>
                <a:lnTo>
                  <a:pt x="0" y="368749"/>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de-DE"/>
          </a:p>
        </p:txBody>
      </p:sp>
      <p:sp>
        <p:nvSpPr>
          <p:cNvPr id="16" name="Freeform 16"/>
          <p:cNvSpPr/>
          <p:nvPr/>
        </p:nvSpPr>
        <p:spPr>
          <a:xfrm>
            <a:off x="9734100" y="6120971"/>
            <a:ext cx="368749" cy="368749"/>
          </a:xfrm>
          <a:custGeom>
            <a:avLst/>
            <a:gdLst/>
            <a:ahLst/>
            <a:cxnLst/>
            <a:rect l="l" t="t" r="r" b="b"/>
            <a:pathLst>
              <a:path w="368749" h="368749">
                <a:moveTo>
                  <a:pt x="0" y="0"/>
                </a:moveTo>
                <a:lnTo>
                  <a:pt x="368749" y="0"/>
                </a:lnTo>
                <a:lnTo>
                  <a:pt x="368749" y="368749"/>
                </a:lnTo>
                <a:lnTo>
                  <a:pt x="0" y="368749"/>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de-DE"/>
          </a:p>
        </p:txBody>
      </p:sp>
      <p:sp>
        <p:nvSpPr>
          <p:cNvPr id="17" name="Freeform 17"/>
          <p:cNvSpPr/>
          <p:nvPr/>
        </p:nvSpPr>
        <p:spPr>
          <a:xfrm>
            <a:off x="9734100" y="7718395"/>
            <a:ext cx="368749" cy="368749"/>
          </a:xfrm>
          <a:custGeom>
            <a:avLst/>
            <a:gdLst/>
            <a:ahLst/>
            <a:cxnLst/>
            <a:rect l="l" t="t" r="r" b="b"/>
            <a:pathLst>
              <a:path w="368749" h="368749">
                <a:moveTo>
                  <a:pt x="0" y="0"/>
                </a:moveTo>
                <a:lnTo>
                  <a:pt x="368749" y="0"/>
                </a:lnTo>
                <a:lnTo>
                  <a:pt x="368749" y="368749"/>
                </a:lnTo>
                <a:lnTo>
                  <a:pt x="0" y="368749"/>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de-DE"/>
          </a:p>
        </p:txBody>
      </p:sp>
      <p:sp>
        <p:nvSpPr>
          <p:cNvPr id="18" name="Freeform 18"/>
          <p:cNvSpPr/>
          <p:nvPr/>
        </p:nvSpPr>
        <p:spPr>
          <a:xfrm>
            <a:off x="15099529" y="-1287172"/>
            <a:ext cx="3915097" cy="5387883"/>
          </a:xfrm>
          <a:custGeom>
            <a:avLst/>
            <a:gdLst/>
            <a:ahLst/>
            <a:cxnLst/>
            <a:rect l="l" t="t" r="r" b="b"/>
            <a:pathLst>
              <a:path w="3915097" h="5387883">
                <a:moveTo>
                  <a:pt x="0" y="0"/>
                </a:moveTo>
                <a:lnTo>
                  <a:pt x="3915096" y="0"/>
                </a:lnTo>
                <a:lnTo>
                  <a:pt x="3915096" y="5387883"/>
                </a:lnTo>
                <a:lnTo>
                  <a:pt x="0" y="5387883"/>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de-DE"/>
          </a:p>
        </p:txBody>
      </p:sp>
      <p:sp>
        <p:nvSpPr>
          <p:cNvPr id="19" name="Freeform 19"/>
          <p:cNvSpPr/>
          <p:nvPr/>
        </p:nvSpPr>
        <p:spPr>
          <a:xfrm>
            <a:off x="434820" y="486765"/>
            <a:ext cx="4511406" cy="1968101"/>
          </a:xfrm>
          <a:custGeom>
            <a:avLst/>
            <a:gdLst/>
            <a:ahLst/>
            <a:cxnLst/>
            <a:rect l="l" t="t" r="r" b="b"/>
            <a:pathLst>
              <a:path w="4511406" h="1968101">
                <a:moveTo>
                  <a:pt x="0" y="0"/>
                </a:moveTo>
                <a:lnTo>
                  <a:pt x="4511406" y="0"/>
                </a:lnTo>
                <a:lnTo>
                  <a:pt x="4511406" y="1968101"/>
                </a:lnTo>
                <a:lnTo>
                  <a:pt x="0" y="1968101"/>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txBody>
          <a:bodyPr/>
          <a:lstStyle/>
          <a:p>
            <a:endParaRPr lang="de-DE"/>
          </a:p>
        </p:txBody>
      </p:sp>
      <p:sp>
        <p:nvSpPr>
          <p:cNvPr id="20" name="TextBox 20"/>
          <p:cNvSpPr txBox="1"/>
          <p:nvPr/>
        </p:nvSpPr>
        <p:spPr>
          <a:xfrm>
            <a:off x="2690523" y="2631783"/>
            <a:ext cx="12906955" cy="1040765"/>
          </a:xfrm>
          <a:prstGeom prst="rect">
            <a:avLst/>
          </a:prstGeom>
        </p:spPr>
        <p:txBody>
          <a:bodyPr lIns="0" tIns="0" rIns="0" bIns="0" rtlCol="0" anchor="t">
            <a:spAutoFit/>
          </a:bodyPr>
          <a:lstStyle/>
          <a:p>
            <a:pPr algn="ctr">
              <a:lnSpc>
                <a:spcPts val="8260"/>
              </a:lnSpc>
            </a:pPr>
            <a:r>
              <a:rPr lang="en-US" sz="5900" b="1">
                <a:solidFill>
                  <a:srgbClr val="343F56"/>
                </a:solidFill>
                <a:latin typeface="Hagrid Ultra-Bold"/>
                <a:ea typeface="Hagrid Ultra-Bold"/>
                <a:cs typeface="Hagrid Ultra-Bold"/>
                <a:sym typeface="Hagrid Ultra-Bold"/>
              </a:rPr>
              <a:t>KOMPETENZEN </a:t>
            </a:r>
          </a:p>
        </p:txBody>
      </p:sp>
      <p:sp>
        <p:nvSpPr>
          <p:cNvPr id="21" name="TextBox 21"/>
          <p:cNvSpPr txBox="1"/>
          <p:nvPr/>
        </p:nvSpPr>
        <p:spPr>
          <a:xfrm>
            <a:off x="2101465" y="6041410"/>
            <a:ext cx="6165768" cy="448310"/>
          </a:xfrm>
          <a:prstGeom prst="rect">
            <a:avLst/>
          </a:prstGeom>
        </p:spPr>
        <p:txBody>
          <a:bodyPr lIns="0" tIns="0" rIns="0" bIns="0" rtlCol="0" anchor="t">
            <a:spAutoFit/>
          </a:bodyPr>
          <a:lstStyle/>
          <a:p>
            <a:pPr algn="l">
              <a:lnSpc>
                <a:spcPts val="3640"/>
              </a:lnSpc>
            </a:pPr>
            <a:r>
              <a:rPr lang="en-US" sz="2600">
                <a:solidFill>
                  <a:srgbClr val="F5E6CA"/>
                </a:solidFill>
                <a:latin typeface="Roboto"/>
                <a:ea typeface="Roboto"/>
                <a:cs typeface="Roboto"/>
                <a:sym typeface="Roboto"/>
              </a:rPr>
              <a:t>Erfassung der Bedeutung “Norm”</a:t>
            </a:r>
          </a:p>
        </p:txBody>
      </p:sp>
      <p:sp>
        <p:nvSpPr>
          <p:cNvPr id="22" name="TextBox 22"/>
          <p:cNvSpPr txBox="1"/>
          <p:nvPr/>
        </p:nvSpPr>
        <p:spPr>
          <a:xfrm>
            <a:off x="2101465" y="7661245"/>
            <a:ext cx="6165768" cy="1308100"/>
          </a:xfrm>
          <a:prstGeom prst="rect">
            <a:avLst/>
          </a:prstGeom>
        </p:spPr>
        <p:txBody>
          <a:bodyPr lIns="0" tIns="0" rIns="0" bIns="0" rtlCol="0" anchor="t">
            <a:spAutoFit/>
          </a:bodyPr>
          <a:lstStyle/>
          <a:p>
            <a:pPr algn="l">
              <a:lnSpc>
                <a:spcPts val="3500"/>
              </a:lnSpc>
            </a:pPr>
            <a:r>
              <a:rPr lang="en-US" sz="2500">
                <a:solidFill>
                  <a:srgbClr val="F5E6CA"/>
                </a:solidFill>
                <a:latin typeface="Roboto"/>
                <a:ea typeface="Roboto"/>
                <a:cs typeface="Roboto"/>
                <a:sym typeface="Roboto"/>
              </a:rPr>
              <a:t>Erscheinungsform ausgewählter Störungen und Auffälligkeiten und Beschreibung der Ursachen</a:t>
            </a:r>
          </a:p>
        </p:txBody>
      </p:sp>
      <p:sp>
        <p:nvSpPr>
          <p:cNvPr id="23" name="TextBox 23"/>
          <p:cNvSpPr txBox="1"/>
          <p:nvPr/>
        </p:nvSpPr>
        <p:spPr>
          <a:xfrm>
            <a:off x="10483849" y="6041410"/>
            <a:ext cx="6165768" cy="431800"/>
          </a:xfrm>
          <a:prstGeom prst="rect">
            <a:avLst/>
          </a:prstGeom>
        </p:spPr>
        <p:txBody>
          <a:bodyPr lIns="0" tIns="0" rIns="0" bIns="0" rtlCol="0" anchor="t">
            <a:spAutoFit/>
          </a:bodyPr>
          <a:lstStyle/>
          <a:p>
            <a:pPr algn="l">
              <a:lnSpc>
                <a:spcPts val="3500"/>
              </a:lnSpc>
            </a:pPr>
            <a:r>
              <a:rPr lang="en-US" sz="2500">
                <a:solidFill>
                  <a:srgbClr val="F5E6CA"/>
                </a:solidFill>
                <a:latin typeface="Roboto"/>
                <a:ea typeface="Roboto"/>
                <a:cs typeface="Roboto"/>
                <a:sym typeface="Roboto"/>
              </a:rPr>
              <a:t>Entstehung von auffälligem Verhalten</a:t>
            </a:r>
          </a:p>
        </p:txBody>
      </p:sp>
      <p:sp>
        <p:nvSpPr>
          <p:cNvPr id="24" name="TextBox 24"/>
          <p:cNvSpPr txBox="1"/>
          <p:nvPr/>
        </p:nvSpPr>
        <p:spPr>
          <a:xfrm>
            <a:off x="10483849" y="7661245"/>
            <a:ext cx="6165768" cy="869950"/>
          </a:xfrm>
          <a:prstGeom prst="rect">
            <a:avLst/>
          </a:prstGeom>
        </p:spPr>
        <p:txBody>
          <a:bodyPr lIns="0" tIns="0" rIns="0" bIns="0" rtlCol="0" anchor="t">
            <a:spAutoFit/>
          </a:bodyPr>
          <a:lstStyle/>
          <a:p>
            <a:pPr algn="l">
              <a:lnSpc>
                <a:spcPts val="3500"/>
              </a:lnSpc>
            </a:pPr>
            <a:r>
              <a:rPr lang="en-US" sz="2500">
                <a:solidFill>
                  <a:srgbClr val="F5E6CA"/>
                </a:solidFill>
                <a:latin typeface="Roboto"/>
                <a:ea typeface="Roboto"/>
                <a:cs typeface="Roboto"/>
                <a:sym typeface="Roboto"/>
              </a:rPr>
              <a:t>Erleben und Verhalten von Kindern und Jugendlichen </a:t>
            </a:r>
          </a:p>
        </p:txBody>
      </p:sp>
      <p:sp>
        <p:nvSpPr>
          <p:cNvPr id="25" name="TextBox 25"/>
          <p:cNvSpPr txBox="1"/>
          <p:nvPr/>
        </p:nvSpPr>
        <p:spPr>
          <a:xfrm>
            <a:off x="6993402" y="1659578"/>
            <a:ext cx="4301196" cy="382269"/>
          </a:xfrm>
          <a:prstGeom prst="rect">
            <a:avLst/>
          </a:prstGeom>
        </p:spPr>
        <p:txBody>
          <a:bodyPr lIns="0" tIns="0" rIns="0" bIns="0" rtlCol="0" anchor="t">
            <a:spAutoFit/>
          </a:bodyPr>
          <a:lstStyle/>
          <a:p>
            <a:pPr algn="ctr">
              <a:lnSpc>
                <a:spcPts val="3080"/>
              </a:lnSpc>
            </a:pPr>
            <a:r>
              <a:rPr lang="en-US" sz="2200" b="1">
                <a:solidFill>
                  <a:srgbClr val="343F56"/>
                </a:solidFill>
                <a:latin typeface="Hagrid Ultra-Bold"/>
                <a:ea typeface="Hagrid Ultra-Bold"/>
                <a:cs typeface="Hagrid Ultra-Bold"/>
                <a:sym typeface="Hagrid Ultra-Bold"/>
              </a:rPr>
              <a:t>ABITURSCHWERPUNKT 3</a:t>
            </a:r>
          </a:p>
        </p:txBody>
      </p:sp>
      <p:sp>
        <p:nvSpPr>
          <p:cNvPr id="26" name="TextBox 26"/>
          <p:cNvSpPr txBox="1"/>
          <p:nvPr/>
        </p:nvSpPr>
        <p:spPr>
          <a:xfrm>
            <a:off x="885602" y="4358040"/>
            <a:ext cx="5062538" cy="691514"/>
          </a:xfrm>
          <a:prstGeom prst="rect">
            <a:avLst/>
          </a:prstGeom>
        </p:spPr>
        <p:txBody>
          <a:bodyPr lIns="0" tIns="0" rIns="0" bIns="0" rtlCol="0" anchor="t">
            <a:spAutoFit/>
          </a:bodyPr>
          <a:lstStyle/>
          <a:p>
            <a:pPr algn="ctr">
              <a:lnSpc>
                <a:spcPts val="5460"/>
              </a:lnSpc>
            </a:pPr>
            <a:r>
              <a:rPr lang="en-US" sz="3900" b="1">
                <a:solidFill>
                  <a:srgbClr val="343F56"/>
                </a:solidFill>
                <a:latin typeface="Hagrid Ultra-Bold"/>
                <a:ea typeface="Hagrid Ultra-Bold"/>
                <a:cs typeface="Hagrid Ultra-Bold"/>
                <a:sym typeface="Hagrid Ultra-Bold"/>
              </a:rPr>
              <a:t>Fachkompetenz I</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F5E6CA"/>
        </a:solidFill>
        <a:effectLst/>
      </p:bgPr>
    </p:bg>
    <p:spTree>
      <p:nvGrpSpPr>
        <p:cNvPr id="1" name=""/>
        <p:cNvGrpSpPr/>
        <p:nvPr/>
      </p:nvGrpSpPr>
      <p:grpSpPr>
        <a:xfrm>
          <a:off x="0" y="0"/>
          <a:ext cx="0" cy="0"/>
          <a:chOff x="0" y="0"/>
          <a:chExt cx="0" cy="0"/>
        </a:xfrm>
      </p:grpSpPr>
      <p:grpSp>
        <p:nvGrpSpPr>
          <p:cNvPr id="2" name="Group 2"/>
          <p:cNvGrpSpPr/>
          <p:nvPr/>
        </p:nvGrpSpPr>
        <p:grpSpPr>
          <a:xfrm>
            <a:off x="1028700" y="5820772"/>
            <a:ext cx="7848588" cy="969147"/>
            <a:chOff x="0" y="0"/>
            <a:chExt cx="2067118" cy="255249"/>
          </a:xfrm>
        </p:grpSpPr>
        <p:sp>
          <p:nvSpPr>
            <p:cNvPr id="3" name="Freeform 3"/>
            <p:cNvSpPr/>
            <p:nvPr/>
          </p:nvSpPr>
          <p:spPr>
            <a:xfrm>
              <a:off x="0" y="0"/>
              <a:ext cx="2067118" cy="255249"/>
            </a:xfrm>
            <a:custGeom>
              <a:avLst/>
              <a:gdLst/>
              <a:ahLst/>
              <a:cxnLst/>
              <a:rect l="l" t="t" r="r" b="b"/>
              <a:pathLst>
                <a:path w="2067118" h="255249">
                  <a:moveTo>
                    <a:pt x="0" y="0"/>
                  </a:moveTo>
                  <a:lnTo>
                    <a:pt x="2067118" y="0"/>
                  </a:lnTo>
                  <a:lnTo>
                    <a:pt x="2067118" y="255249"/>
                  </a:lnTo>
                  <a:lnTo>
                    <a:pt x="0" y="255249"/>
                  </a:lnTo>
                  <a:close/>
                </a:path>
              </a:pathLst>
            </a:custGeom>
            <a:solidFill>
              <a:srgbClr val="343F56"/>
            </a:solidFill>
            <a:ln cap="sq">
              <a:noFill/>
              <a:prstDash val="solid"/>
              <a:miter/>
            </a:ln>
          </p:spPr>
          <p:txBody>
            <a:bodyPr/>
            <a:lstStyle/>
            <a:p>
              <a:endParaRPr lang="de-DE"/>
            </a:p>
          </p:txBody>
        </p:sp>
        <p:sp>
          <p:nvSpPr>
            <p:cNvPr id="4" name="TextBox 4"/>
            <p:cNvSpPr txBox="1"/>
            <p:nvPr/>
          </p:nvSpPr>
          <p:spPr>
            <a:xfrm>
              <a:off x="0" y="-38100"/>
              <a:ext cx="2067118" cy="293349"/>
            </a:xfrm>
            <a:prstGeom prst="rect">
              <a:avLst/>
            </a:prstGeom>
          </p:spPr>
          <p:txBody>
            <a:bodyPr lIns="50800" tIns="50800" rIns="50800" bIns="50800" rtlCol="0" anchor="ctr"/>
            <a:lstStyle/>
            <a:p>
              <a:pPr algn="ctr">
                <a:lnSpc>
                  <a:spcPts val="2659"/>
                </a:lnSpc>
                <a:spcBef>
                  <a:spcPct val="0"/>
                </a:spcBef>
              </a:pPr>
              <a:endParaRPr/>
            </a:p>
          </p:txBody>
        </p:sp>
      </p:grpSp>
      <p:grpSp>
        <p:nvGrpSpPr>
          <p:cNvPr id="5" name="Group 5"/>
          <p:cNvGrpSpPr/>
          <p:nvPr/>
        </p:nvGrpSpPr>
        <p:grpSpPr>
          <a:xfrm>
            <a:off x="1028700" y="7320006"/>
            <a:ext cx="16230600" cy="1938294"/>
            <a:chOff x="0" y="0"/>
            <a:chExt cx="4274726" cy="510497"/>
          </a:xfrm>
        </p:grpSpPr>
        <p:sp>
          <p:nvSpPr>
            <p:cNvPr id="6" name="Freeform 6"/>
            <p:cNvSpPr/>
            <p:nvPr/>
          </p:nvSpPr>
          <p:spPr>
            <a:xfrm>
              <a:off x="0" y="0"/>
              <a:ext cx="4274726" cy="510497"/>
            </a:xfrm>
            <a:custGeom>
              <a:avLst/>
              <a:gdLst/>
              <a:ahLst/>
              <a:cxnLst/>
              <a:rect l="l" t="t" r="r" b="b"/>
              <a:pathLst>
                <a:path w="4274726" h="510497">
                  <a:moveTo>
                    <a:pt x="0" y="0"/>
                  </a:moveTo>
                  <a:lnTo>
                    <a:pt x="4274726" y="0"/>
                  </a:lnTo>
                  <a:lnTo>
                    <a:pt x="4274726" y="510497"/>
                  </a:lnTo>
                  <a:lnTo>
                    <a:pt x="0" y="510497"/>
                  </a:lnTo>
                  <a:close/>
                </a:path>
              </a:pathLst>
            </a:custGeom>
            <a:solidFill>
              <a:srgbClr val="343F56"/>
            </a:solidFill>
            <a:ln cap="sq">
              <a:noFill/>
              <a:prstDash val="solid"/>
              <a:miter/>
            </a:ln>
          </p:spPr>
          <p:txBody>
            <a:bodyPr/>
            <a:lstStyle/>
            <a:p>
              <a:endParaRPr lang="de-DE"/>
            </a:p>
          </p:txBody>
        </p:sp>
        <p:sp>
          <p:nvSpPr>
            <p:cNvPr id="7" name="TextBox 7"/>
            <p:cNvSpPr txBox="1"/>
            <p:nvPr/>
          </p:nvSpPr>
          <p:spPr>
            <a:xfrm>
              <a:off x="0" y="-38100"/>
              <a:ext cx="4274726" cy="548597"/>
            </a:xfrm>
            <a:prstGeom prst="rect">
              <a:avLst/>
            </a:prstGeom>
          </p:spPr>
          <p:txBody>
            <a:bodyPr lIns="50800" tIns="50800" rIns="50800" bIns="50800" rtlCol="0" anchor="ctr"/>
            <a:lstStyle/>
            <a:p>
              <a:pPr algn="ctr">
                <a:lnSpc>
                  <a:spcPts val="2659"/>
                </a:lnSpc>
                <a:spcBef>
                  <a:spcPct val="0"/>
                </a:spcBef>
              </a:pPr>
              <a:endParaRPr/>
            </a:p>
          </p:txBody>
        </p:sp>
      </p:grpSp>
      <p:grpSp>
        <p:nvGrpSpPr>
          <p:cNvPr id="8" name="Group 8"/>
          <p:cNvGrpSpPr/>
          <p:nvPr/>
        </p:nvGrpSpPr>
        <p:grpSpPr>
          <a:xfrm>
            <a:off x="9410712" y="5801311"/>
            <a:ext cx="7848588" cy="969147"/>
            <a:chOff x="0" y="0"/>
            <a:chExt cx="2067118" cy="255249"/>
          </a:xfrm>
        </p:grpSpPr>
        <p:sp>
          <p:nvSpPr>
            <p:cNvPr id="9" name="Freeform 9"/>
            <p:cNvSpPr/>
            <p:nvPr/>
          </p:nvSpPr>
          <p:spPr>
            <a:xfrm>
              <a:off x="0" y="0"/>
              <a:ext cx="2067118" cy="255249"/>
            </a:xfrm>
            <a:custGeom>
              <a:avLst/>
              <a:gdLst/>
              <a:ahLst/>
              <a:cxnLst/>
              <a:rect l="l" t="t" r="r" b="b"/>
              <a:pathLst>
                <a:path w="2067118" h="255249">
                  <a:moveTo>
                    <a:pt x="0" y="0"/>
                  </a:moveTo>
                  <a:lnTo>
                    <a:pt x="2067118" y="0"/>
                  </a:lnTo>
                  <a:lnTo>
                    <a:pt x="2067118" y="255249"/>
                  </a:lnTo>
                  <a:lnTo>
                    <a:pt x="0" y="255249"/>
                  </a:lnTo>
                  <a:close/>
                </a:path>
              </a:pathLst>
            </a:custGeom>
            <a:solidFill>
              <a:srgbClr val="343F56"/>
            </a:solidFill>
            <a:ln cap="sq">
              <a:noFill/>
              <a:prstDash val="solid"/>
              <a:miter/>
            </a:ln>
          </p:spPr>
          <p:txBody>
            <a:bodyPr/>
            <a:lstStyle/>
            <a:p>
              <a:endParaRPr lang="de-DE"/>
            </a:p>
          </p:txBody>
        </p:sp>
        <p:sp>
          <p:nvSpPr>
            <p:cNvPr id="10" name="TextBox 10"/>
            <p:cNvSpPr txBox="1"/>
            <p:nvPr/>
          </p:nvSpPr>
          <p:spPr>
            <a:xfrm>
              <a:off x="0" y="-38100"/>
              <a:ext cx="2067118" cy="293349"/>
            </a:xfrm>
            <a:prstGeom prst="rect">
              <a:avLst/>
            </a:prstGeom>
          </p:spPr>
          <p:txBody>
            <a:bodyPr lIns="50800" tIns="50800" rIns="50800" bIns="50800" rtlCol="0" anchor="ctr"/>
            <a:lstStyle/>
            <a:p>
              <a:pPr algn="ctr">
                <a:lnSpc>
                  <a:spcPts val="2659"/>
                </a:lnSpc>
                <a:spcBef>
                  <a:spcPct val="0"/>
                </a:spcBef>
              </a:pPr>
              <a:endParaRPr/>
            </a:p>
          </p:txBody>
        </p:sp>
      </p:grpSp>
      <p:sp>
        <p:nvSpPr>
          <p:cNvPr id="11" name="Freeform 11"/>
          <p:cNvSpPr/>
          <p:nvPr/>
        </p:nvSpPr>
        <p:spPr>
          <a:xfrm>
            <a:off x="1352088" y="6120971"/>
            <a:ext cx="368749" cy="368749"/>
          </a:xfrm>
          <a:custGeom>
            <a:avLst/>
            <a:gdLst/>
            <a:ahLst/>
            <a:cxnLst/>
            <a:rect l="l" t="t" r="r" b="b"/>
            <a:pathLst>
              <a:path w="368749" h="368749">
                <a:moveTo>
                  <a:pt x="0" y="0"/>
                </a:moveTo>
                <a:lnTo>
                  <a:pt x="368749" y="0"/>
                </a:lnTo>
                <a:lnTo>
                  <a:pt x="368749" y="368749"/>
                </a:lnTo>
                <a:lnTo>
                  <a:pt x="0" y="368749"/>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de-DE"/>
          </a:p>
        </p:txBody>
      </p:sp>
      <p:sp>
        <p:nvSpPr>
          <p:cNvPr id="12" name="Freeform 12"/>
          <p:cNvSpPr/>
          <p:nvPr/>
        </p:nvSpPr>
        <p:spPr>
          <a:xfrm>
            <a:off x="1352088" y="8104778"/>
            <a:ext cx="368749" cy="368749"/>
          </a:xfrm>
          <a:custGeom>
            <a:avLst/>
            <a:gdLst/>
            <a:ahLst/>
            <a:cxnLst/>
            <a:rect l="l" t="t" r="r" b="b"/>
            <a:pathLst>
              <a:path w="368749" h="368749">
                <a:moveTo>
                  <a:pt x="0" y="0"/>
                </a:moveTo>
                <a:lnTo>
                  <a:pt x="368749" y="0"/>
                </a:lnTo>
                <a:lnTo>
                  <a:pt x="368749" y="368749"/>
                </a:lnTo>
                <a:lnTo>
                  <a:pt x="0" y="368749"/>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de-DE"/>
          </a:p>
        </p:txBody>
      </p:sp>
      <p:sp>
        <p:nvSpPr>
          <p:cNvPr id="13" name="Freeform 13"/>
          <p:cNvSpPr/>
          <p:nvPr/>
        </p:nvSpPr>
        <p:spPr>
          <a:xfrm>
            <a:off x="9734100" y="6120971"/>
            <a:ext cx="368749" cy="368749"/>
          </a:xfrm>
          <a:custGeom>
            <a:avLst/>
            <a:gdLst/>
            <a:ahLst/>
            <a:cxnLst/>
            <a:rect l="l" t="t" r="r" b="b"/>
            <a:pathLst>
              <a:path w="368749" h="368749">
                <a:moveTo>
                  <a:pt x="0" y="0"/>
                </a:moveTo>
                <a:lnTo>
                  <a:pt x="368749" y="0"/>
                </a:lnTo>
                <a:lnTo>
                  <a:pt x="368749" y="368749"/>
                </a:lnTo>
                <a:lnTo>
                  <a:pt x="0" y="368749"/>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de-DE"/>
          </a:p>
        </p:txBody>
      </p:sp>
      <p:sp>
        <p:nvSpPr>
          <p:cNvPr id="14" name="Freeform 14"/>
          <p:cNvSpPr/>
          <p:nvPr/>
        </p:nvSpPr>
        <p:spPr>
          <a:xfrm>
            <a:off x="15099529" y="-1287172"/>
            <a:ext cx="3915097" cy="5387883"/>
          </a:xfrm>
          <a:custGeom>
            <a:avLst/>
            <a:gdLst/>
            <a:ahLst/>
            <a:cxnLst/>
            <a:rect l="l" t="t" r="r" b="b"/>
            <a:pathLst>
              <a:path w="3915097" h="5387883">
                <a:moveTo>
                  <a:pt x="0" y="0"/>
                </a:moveTo>
                <a:lnTo>
                  <a:pt x="3915096" y="0"/>
                </a:lnTo>
                <a:lnTo>
                  <a:pt x="3915096" y="5387883"/>
                </a:lnTo>
                <a:lnTo>
                  <a:pt x="0" y="5387883"/>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de-DE"/>
          </a:p>
        </p:txBody>
      </p:sp>
      <p:sp>
        <p:nvSpPr>
          <p:cNvPr id="15" name="Freeform 15"/>
          <p:cNvSpPr/>
          <p:nvPr/>
        </p:nvSpPr>
        <p:spPr>
          <a:xfrm>
            <a:off x="434820" y="486765"/>
            <a:ext cx="4511406" cy="1968101"/>
          </a:xfrm>
          <a:custGeom>
            <a:avLst/>
            <a:gdLst/>
            <a:ahLst/>
            <a:cxnLst/>
            <a:rect l="l" t="t" r="r" b="b"/>
            <a:pathLst>
              <a:path w="4511406" h="1968101">
                <a:moveTo>
                  <a:pt x="0" y="0"/>
                </a:moveTo>
                <a:lnTo>
                  <a:pt x="4511406" y="0"/>
                </a:lnTo>
                <a:lnTo>
                  <a:pt x="4511406" y="1968101"/>
                </a:lnTo>
                <a:lnTo>
                  <a:pt x="0" y="1968101"/>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txBody>
          <a:bodyPr/>
          <a:lstStyle/>
          <a:p>
            <a:endParaRPr lang="de-DE"/>
          </a:p>
        </p:txBody>
      </p:sp>
      <p:sp>
        <p:nvSpPr>
          <p:cNvPr id="16" name="TextBox 16"/>
          <p:cNvSpPr txBox="1"/>
          <p:nvPr/>
        </p:nvSpPr>
        <p:spPr>
          <a:xfrm>
            <a:off x="2690523" y="2631783"/>
            <a:ext cx="12906955" cy="1040765"/>
          </a:xfrm>
          <a:prstGeom prst="rect">
            <a:avLst/>
          </a:prstGeom>
        </p:spPr>
        <p:txBody>
          <a:bodyPr lIns="0" tIns="0" rIns="0" bIns="0" rtlCol="0" anchor="t">
            <a:spAutoFit/>
          </a:bodyPr>
          <a:lstStyle/>
          <a:p>
            <a:pPr algn="ctr">
              <a:lnSpc>
                <a:spcPts val="8260"/>
              </a:lnSpc>
            </a:pPr>
            <a:r>
              <a:rPr lang="en-US" sz="5900" b="1">
                <a:solidFill>
                  <a:srgbClr val="343F56"/>
                </a:solidFill>
                <a:latin typeface="Hagrid Ultra-Bold"/>
                <a:ea typeface="Hagrid Ultra-Bold"/>
                <a:cs typeface="Hagrid Ultra-Bold"/>
                <a:sym typeface="Hagrid Ultra-Bold"/>
              </a:rPr>
              <a:t>KOMPETENZEN </a:t>
            </a:r>
          </a:p>
        </p:txBody>
      </p:sp>
      <p:sp>
        <p:nvSpPr>
          <p:cNvPr id="17" name="TextBox 17"/>
          <p:cNvSpPr txBox="1"/>
          <p:nvPr/>
        </p:nvSpPr>
        <p:spPr>
          <a:xfrm>
            <a:off x="2101465" y="6041410"/>
            <a:ext cx="6165768" cy="431800"/>
          </a:xfrm>
          <a:prstGeom prst="rect">
            <a:avLst/>
          </a:prstGeom>
        </p:spPr>
        <p:txBody>
          <a:bodyPr lIns="0" tIns="0" rIns="0" bIns="0" rtlCol="0" anchor="t">
            <a:spAutoFit/>
          </a:bodyPr>
          <a:lstStyle/>
          <a:p>
            <a:pPr algn="l">
              <a:lnSpc>
                <a:spcPts val="3500"/>
              </a:lnSpc>
            </a:pPr>
            <a:r>
              <a:rPr lang="en-US" sz="2500">
                <a:solidFill>
                  <a:srgbClr val="F5E6CA"/>
                </a:solidFill>
                <a:latin typeface="Roboto"/>
                <a:ea typeface="Roboto"/>
                <a:cs typeface="Roboto"/>
                <a:sym typeface="Roboto"/>
              </a:rPr>
              <a:t>konzeptionelle Überleungen zur Prävention</a:t>
            </a:r>
          </a:p>
        </p:txBody>
      </p:sp>
      <p:sp>
        <p:nvSpPr>
          <p:cNvPr id="18" name="TextBox 18"/>
          <p:cNvSpPr txBox="1"/>
          <p:nvPr/>
        </p:nvSpPr>
        <p:spPr>
          <a:xfrm>
            <a:off x="2101465" y="7780519"/>
            <a:ext cx="14714896" cy="869950"/>
          </a:xfrm>
          <a:prstGeom prst="rect">
            <a:avLst/>
          </a:prstGeom>
        </p:spPr>
        <p:txBody>
          <a:bodyPr lIns="0" tIns="0" rIns="0" bIns="0" rtlCol="0" anchor="t">
            <a:spAutoFit/>
          </a:bodyPr>
          <a:lstStyle/>
          <a:p>
            <a:pPr algn="l">
              <a:lnSpc>
                <a:spcPts val="3500"/>
              </a:lnSpc>
            </a:pPr>
            <a:r>
              <a:rPr lang="en-US" sz="2500">
                <a:solidFill>
                  <a:srgbClr val="F5E6CA"/>
                </a:solidFill>
                <a:latin typeface="Roboto"/>
                <a:ea typeface="Roboto"/>
                <a:cs typeface="Roboto"/>
                <a:sym typeface="Roboto"/>
              </a:rPr>
              <a:t>Entwicklung konzeptioneller Handlungsmöglichkeiten, um Gesundheit von  Kindern und Jugendlichen in Einrichtungen der Kinder- und Jugendhilfe </a:t>
            </a:r>
          </a:p>
        </p:txBody>
      </p:sp>
      <p:sp>
        <p:nvSpPr>
          <p:cNvPr id="19" name="TextBox 19"/>
          <p:cNvSpPr txBox="1"/>
          <p:nvPr/>
        </p:nvSpPr>
        <p:spPr>
          <a:xfrm>
            <a:off x="10483849" y="6050935"/>
            <a:ext cx="6165768" cy="382269"/>
          </a:xfrm>
          <a:prstGeom prst="rect">
            <a:avLst/>
          </a:prstGeom>
        </p:spPr>
        <p:txBody>
          <a:bodyPr lIns="0" tIns="0" rIns="0" bIns="0" rtlCol="0" anchor="t">
            <a:spAutoFit/>
          </a:bodyPr>
          <a:lstStyle/>
          <a:p>
            <a:pPr algn="l">
              <a:lnSpc>
                <a:spcPts val="3080"/>
              </a:lnSpc>
            </a:pPr>
            <a:r>
              <a:rPr lang="en-US" sz="2200">
                <a:solidFill>
                  <a:srgbClr val="F5E6CA"/>
                </a:solidFill>
                <a:latin typeface="Roboto"/>
                <a:ea typeface="Roboto"/>
                <a:cs typeface="Roboto"/>
                <a:sym typeface="Roboto"/>
              </a:rPr>
              <a:t>Prävention und Unterstützungsmöglichkeiten SA</a:t>
            </a:r>
          </a:p>
        </p:txBody>
      </p:sp>
      <p:sp>
        <p:nvSpPr>
          <p:cNvPr id="20" name="TextBox 20"/>
          <p:cNvSpPr txBox="1"/>
          <p:nvPr/>
        </p:nvSpPr>
        <p:spPr>
          <a:xfrm>
            <a:off x="6993402" y="1659578"/>
            <a:ext cx="4301196" cy="382269"/>
          </a:xfrm>
          <a:prstGeom prst="rect">
            <a:avLst/>
          </a:prstGeom>
        </p:spPr>
        <p:txBody>
          <a:bodyPr lIns="0" tIns="0" rIns="0" bIns="0" rtlCol="0" anchor="t">
            <a:spAutoFit/>
          </a:bodyPr>
          <a:lstStyle/>
          <a:p>
            <a:pPr algn="ctr">
              <a:lnSpc>
                <a:spcPts val="3080"/>
              </a:lnSpc>
            </a:pPr>
            <a:r>
              <a:rPr lang="en-US" sz="2200" b="1">
                <a:solidFill>
                  <a:srgbClr val="343F56"/>
                </a:solidFill>
                <a:latin typeface="Hagrid Ultra-Bold"/>
                <a:ea typeface="Hagrid Ultra-Bold"/>
                <a:cs typeface="Hagrid Ultra-Bold"/>
                <a:sym typeface="Hagrid Ultra-Bold"/>
              </a:rPr>
              <a:t>ABITURSCHWERPUNKT 3</a:t>
            </a:r>
          </a:p>
        </p:txBody>
      </p:sp>
      <p:sp>
        <p:nvSpPr>
          <p:cNvPr id="21" name="TextBox 21"/>
          <p:cNvSpPr txBox="1"/>
          <p:nvPr/>
        </p:nvSpPr>
        <p:spPr>
          <a:xfrm>
            <a:off x="801886" y="4358040"/>
            <a:ext cx="5229969" cy="691514"/>
          </a:xfrm>
          <a:prstGeom prst="rect">
            <a:avLst/>
          </a:prstGeom>
        </p:spPr>
        <p:txBody>
          <a:bodyPr lIns="0" tIns="0" rIns="0" bIns="0" rtlCol="0" anchor="t">
            <a:spAutoFit/>
          </a:bodyPr>
          <a:lstStyle/>
          <a:p>
            <a:pPr algn="ctr">
              <a:lnSpc>
                <a:spcPts val="5460"/>
              </a:lnSpc>
            </a:pPr>
            <a:r>
              <a:rPr lang="en-US" sz="3900" b="1">
                <a:solidFill>
                  <a:srgbClr val="343F56"/>
                </a:solidFill>
                <a:latin typeface="Hagrid Ultra-Bold"/>
                <a:ea typeface="Hagrid Ultra-Bold"/>
                <a:cs typeface="Hagrid Ultra-Bold"/>
                <a:sym typeface="Hagrid Ultra-Bold"/>
              </a:rPr>
              <a:t>Fachkompetenz II</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F5E6CA"/>
        </a:solidFill>
        <a:effectLst/>
      </p:bgPr>
    </p:bg>
    <p:spTree>
      <p:nvGrpSpPr>
        <p:cNvPr id="1" name=""/>
        <p:cNvGrpSpPr/>
        <p:nvPr/>
      </p:nvGrpSpPr>
      <p:grpSpPr>
        <a:xfrm>
          <a:off x="0" y="0"/>
          <a:ext cx="0" cy="0"/>
          <a:chOff x="0" y="0"/>
          <a:chExt cx="0" cy="0"/>
        </a:xfrm>
      </p:grpSpPr>
      <p:grpSp>
        <p:nvGrpSpPr>
          <p:cNvPr id="2" name="Group 2"/>
          <p:cNvGrpSpPr/>
          <p:nvPr/>
        </p:nvGrpSpPr>
        <p:grpSpPr>
          <a:xfrm>
            <a:off x="1028700" y="5626684"/>
            <a:ext cx="7628114" cy="729562"/>
            <a:chOff x="0" y="0"/>
            <a:chExt cx="2461973" cy="235466"/>
          </a:xfrm>
        </p:grpSpPr>
        <p:sp>
          <p:nvSpPr>
            <p:cNvPr id="3" name="Freeform 3"/>
            <p:cNvSpPr/>
            <p:nvPr/>
          </p:nvSpPr>
          <p:spPr>
            <a:xfrm>
              <a:off x="0" y="0"/>
              <a:ext cx="2461973" cy="235466"/>
            </a:xfrm>
            <a:custGeom>
              <a:avLst/>
              <a:gdLst/>
              <a:ahLst/>
              <a:cxnLst/>
              <a:rect l="l" t="t" r="r" b="b"/>
              <a:pathLst>
                <a:path w="2461973" h="235466">
                  <a:moveTo>
                    <a:pt x="0" y="0"/>
                  </a:moveTo>
                  <a:lnTo>
                    <a:pt x="2461973" y="0"/>
                  </a:lnTo>
                  <a:lnTo>
                    <a:pt x="2461973" y="235466"/>
                  </a:lnTo>
                  <a:lnTo>
                    <a:pt x="0" y="235466"/>
                  </a:lnTo>
                  <a:close/>
                </a:path>
              </a:pathLst>
            </a:custGeom>
            <a:solidFill>
              <a:srgbClr val="343F56"/>
            </a:solidFill>
            <a:ln cap="sq">
              <a:noFill/>
              <a:prstDash val="solid"/>
              <a:miter/>
            </a:ln>
          </p:spPr>
          <p:txBody>
            <a:bodyPr/>
            <a:lstStyle/>
            <a:p>
              <a:endParaRPr lang="de-DE"/>
            </a:p>
          </p:txBody>
        </p:sp>
        <p:sp>
          <p:nvSpPr>
            <p:cNvPr id="4" name="TextBox 4"/>
            <p:cNvSpPr txBox="1"/>
            <p:nvPr/>
          </p:nvSpPr>
          <p:spPr>
            <a:xfrm>
              <a:off x="0" y="-38100"/>
              <a:ext cx="2461973" cy="273566"/>
            </a:xfrm>
            <a:prstGeom prst="rect">
              <a:avLst/>
            </a:prstGeom>
          </p:spPr>
          <p:txBody>
            <a:bodyPr lIns="50800" tIns="50800" rIns="50800" bIns="50800" rtlCol="0" anchor="ctr"/>
            <a:lstStyle/>
            <a:p>
              <a:pPr algn="ctr">
                <a:lnSpc>
                  <a:spcPts val="2659"/>
                </a:lnSpc>
                <a:spcBef>
                  <a:spcPct val="0"/>
                </a:spcBef>
              </a:pPr>
              <a:endParaRPr/>
            </a:p>
          </p:txBody>
        </p:sp>
      </p:grpSp>
      <p:grpSp>
        <p:nvGrpSpPr>
          <p:cNvPr id="5" name="Group 5"/>
          <p:cNvGrpSpPr/>
          <p:nvPr/>
        </p:nvGrpSpPr>
        <p:grpSpPr>
          <a:xfrm>
            <a:off x="1028700" y="7561554"/>
            <a:ext cx="7628114" cy="729562"/>
            <a:chOff x="0" y="0"/>
            <a:chExt cx="2461973" cy="235466"/>
          </a:xfrm>
        </p:grpSpPr>
        <p:sp>
          <p:nvSpPr>
            <p:cNvPr id="6" name="Freeform 6"/>
            <p:cNvSpPr/>
            <p:nvPr/>
          </p:nvSpPr>
          <p:spPr>
            <a:xfrm>
              <a:off x="0" y="0"/>
              <a:ext cx="2461973" cy="235466"/>
            </a:xfrm>
            <a:custGeom>
              <a:avLst/>
              <a:gdLst/>
              <a:ahLst/>
              <a:cxnLst/>
              <a:rect l="l" t="t" r="r" b="b"/>
              <a:pathLst>
                <a:path w="2461973" h="235466">
                  <a:moveTo>
                    <a:pt x="0" y="0"/>
                  </a:moveTo>
                  <a:lnTo>
                    <a:pt x="2461973" y="0"/>
                  </a:lnTo>
                  <a:lnTo>
                    <a:pt x="2461973" y="235466"/>
                  </a:lnTo>
                  <a:lnTo>
                    <a:pt x="0" y="235466"/>
                  </a:lnTo>
                  <a:close/>
                </a:path>
              </a:pathLst>
            </a:custGeom>
            <a:solidFill>
              <a:srgbClr val="343F56"/>
            </a:solidFill>
            <a:ln cap="sq">
              <a:noFill/>
              <a:prstDash val="solid"/>
              <a:miter/>
            </a:ln>
          </p:spPr>
          <p:txBody>
            <a:bodyPr/>
            <a:lstStyle/>
            <a:p>
              <a:endParaRPr lang="de-DE"/>
            </a:p>
          </p:txBody>
        </p:sp>
        <p:sp>
          <p:nvSpPr>
            <p:cNvPr id="7" name="TextBox 7"/>
            <p:cNvSpPr txBox="1"/>
            <p:nvPr/>
          </p:nvSpPr>
          <p:spPr>
            <a:xfrm>
              <a:off x="0" y="-38100"/>
              <a:ext cx="2461973" cy="273566"/>
            </a:xfrm>
            <a:prstGeom prst="rect">
              <a:avLst/>
            </a:prstGeom>
          </p:spPr>
          <p:txBody>
            <a:bodyPr lIns="50800" tIns="50800" rIns="50800" bIns="50800" rtlCol="0" anchor="ctr"/>
            <a:lstStyle/>
            <a:p>
              <a:pPr algn="ctr">
                <a:lnSpc>
                  <a:spcPts val="2659"/>
                </a:lnSpc>
                <a:spcBef>
                  <a:spcPct val="0"/>
                </a:spcBef>
              </a:pPr>
              <a:endParaRPr/>
            </a:p>
          </p:txBody>
        </p:sp>
      </p:grpSp>
      <p:grpSp>
        <p:nvGrpSpPr>
          <p:cNvPr id="8" name="Group 8"/>
          <p:cNvGrpSpPr/>
          <p:nvPr/>
        </p:nvGrpSpPr>
        <p:grpSpPr>
          <a:xfrm>
            <a:off x="9654566" y="5611146"/>
            <a:ext cx="7604734" cy="729562"/>
            <a:chOff x="0" y="0"/>
            <a:chExt cx="2454427" cy="235466"/>
          </a:xfrm>
        </p:grpSpPr>
        <p:sp>
          <p:nvSpPr>
            <p:cNvPr id="9" name="Freeform 9"/>
            <p:cNvSpPr/>
            <p:nvPr/>
          </p:nvSpPr>
          <p:spPr>
            <a:xfrm>
              <a:off x="0" y="0"/>
              <a:ext cx="2454427" cy="235466"/>
            </a:xfrm>
            <a:custGeom>
              <a:avLst/>
              <a:gdLst/>
              <a:ahLst/>
              <a:cxnLst/>
              <a:rect l="l" t="t" r="r" b="b"/>
              <a:pathLst>
                <a:path w="2454427" h="235466">
                  <a:moveTo>
                    <a:pt x="0" y="0"/>
                  </a:moveTo>
                  <a:lnTo>
                    <a:pt x="2454427" y="0"/>
                  </a:lnTo>
                  <a:lnTo>
                    <a:pt x="2454427" y="235466"/>
                  </a:lnTo>
                  <a:lnTo>
                    <a:pt x="0" y="235466"/>
                  </a:lnTo>
                  <a:close/>
                </a:path>
              </a:pathLst>
            </a:custGeom>
            <a:solidFill>
              <a:srgbClr val="000000">
                <a:alpha val="0"/>
              </a:srgbClr>
            </a:solidFill>
            <a:ln w="38100" cap="sq">
              <a:solidFill>
                <a:srgbClr val="343F56"/>
              </a:solidFill>
              <a:prstDash val="solid"/>
              <a:miter/>
            </a:ln>
          </p:spPr>
          <p:txBody>
            <a:bodyPr/>
            <a:lstStyle/>
            <a:p>
              <a:endParaRPr lang="de-DE"/>
            </a:p>
          </p:txBody>
        </p:sp>
        <p:sp>
          <p:nvSpPr>
            <p:cNvPr id="10" name="TextBox 10"/>
            <p:cNvSpPr txBox="1"/>
            <p:nvPr/>
          </p:nvSpPr>
          <p:spPr>
            <a:xfrm>
              <a:off x="0" y="-38100"/>
              <a:ext cx="2454427" cy="273566"/>
            </a:xfrm>
            <a:prstGeom prst="rect">
              <a:avLst/>
            </a:prstGeom>
          </p:spPr>
          <p:txBody>
            <a:bodyPr lIns="50800" tIns="50800" rIns="50800" bIns="50800" rtlCol="0" anchor="ctr"/>
            <a:lstStyle/>
            <a:p>
              <a:pPr algn="ctr">
                <a:lnSpc>
                  <a:spcPts val="2659"/>
                </a:lnSpc>
                <a:spcBef>
                  <a:spcPct val="0"/>
                </a:spcBef>
              </a:pPr>
              <a:endParaRPr/>
            </a:p>
          </p:txBody>
        </p:sp>
      </p:grpSp>
      <p:grpSp>
        <p:nvGrpSpPr>
          <p:cNvPr id="11" name="Group 11"/>
          <p:cNvGrpSpPr/>
          <p:nvPr/>
        </p:nvGrpSpPr>
        <p:grpSpPr>
          <a:xfrm>
            <a:off x="9654566" y="7561554"/>
            <a:ext cx="7604734" cy="729562"/>
            <a:chOff x="0" y="0"/>
            <a:chExt cx="2454427" cy="235466"/>
          </a:xfrm>
        </p:grpSpPr>
        <p:sp>
          <p:nvSpPr>
            <p:cNvPr id="12" name="Freeform 12"/>
            <p:cNvSpPr/>
            <p:nvPr/>
          </p:nvSpPr>
          <p:spPr>
            <a:xfrm>
              <a:off x="0" y="0"/>
              <a:ext cx="2454427" cy="235466"/>
            </a:xfrm>
            <a:custGeom>
              <a:avLst/>
              <a:gdLst/>
              <a:ahLst/>
              <a:cxnLst/>
              <a:rect l="l" t="t" r="r" b="b"/>
              <a:pathLst>
                <a:path w="2454427" h="235466">
                  <a:moveTo>
                    <a:pt x="0" y="0"/>
                  </a:moveTo>
                  <a:lnTo>
                    <a:pt x="2454427" y="0"/>
                  </a:lnTo>
                  <a:lnTo>
                    <a:pt x="2454427" y="235466"/>
                  </a:lnTo>
                  <a:lnTo>
                    <a:pt x="0" y="235466"/>
                  </a:lnTo>
                  <a:close/>
                </a:path>
              </a:pathLst>
            </a:custGeom>
            <a:solidFill>
              <a:srgbClr val="000000">
                <a:alpha val="0"/>
              </a:srgbClr>
            </a:solidFill>
            <a:ln w="38100" cap="sq">
              <a:solidFill>
                <a:srgbClr val="343F56"/>
              </a:solidFill>
              <a:prstDash val="solid"/>
              <a:miter/>
            </a:ln>
          </p:spPr>
          <p:txBody>
            <a:bodyPr/>
            <a:lstStyle/>
            <a:p>
              <a:endParaRPr lang="de-DE"/>
            </a:p>
          </p:txBody>
        </p:sp>
        <p:sp>
          <p:nvSpPr>
            <p:cNvPr id="13" name="TextBox 13"/>
            <p:cNvSpPr txBox="1"/>
            <p:nvPr/>
          </p:nvSpPr>
          <p:spPr>
            <a:xfrm>
              <a:off x="0" y="-38100"/>
              <a:ext cx="2454427" cy="273566"/>
            </a:xfrm>
            <a:prstGeom prst="rect">
              <a:avLst/>
            </a:prstGeom>
          </p:spPr>
          <p:txBody>
            <a:bodyPr lIns="50800" tIns="50800" rIns="50800" bIns="50800" rtlCol="0" anchor="ctr"/>
            <a:lstStyle/>
            <a:p>
              <a:pPr algn="ctr">
                <a:lnSpc>
                  <a:spcPts val="2659"/>
                </a:lnSpc>
                <a:spcBef>
                  <a:spcPct val="0"/>
                </a:spcBef>
              </a:pPr>
              <a:endParaRPr/>
            </a:p>
          </p:txBody>
        </p:sp>
      </p:grpSp>
      <p:grpSp>
        <p:nvGrpSpPr>
          <p:cNvPr id="14" name="Group 14"/>
          <p:cNvGrpSpPr/>
          <p:nvPr/>
        </p:nvGrpSpPr>
        <p:grpSpPr>
          <a:xfrm>
            <a:off x="1028700" y="6593867"/>
            <a:ext cx="7628114" cy="729562"/>
            <a:chOff x="0" y="0"/>
            <a:chExt cx="2461973" cy="235466"/>
          </a:xfrm>
        </p:grpSpPr>
        <p:sp>
          <p:nvSpPr>
            <p:cNvPr id="15" name="Freeform 15"/>
            <p:cNvSpPr/>
            <p:nvPr/>
          </p:nvSpPr>
          <p:spPr>
            <a:xfrm>
              <a:off x="0" y="0"/>
              <a:ext cx="2461973" cy="235466"/>
            </a:xfrm>
            <a:custGeom>
              <a:avLst/>
              <a:gdLst/>
              <a:ahLst/>
              <a:cxnLst/>
              <a:rect l="l" t="t" r="r" b="b"/>
              <a:pathLst>
                <a:path w="2461973" h="235466">
                  <a:moveTo>
                    <a:pt x="0" y="0"/>
                  </a:moveTo>
                  <a:lnTo>
                    <a:pt x="2461973" y="0"/>
                  </a:lnTo>
                  <a:lnTo>
                    <a:pt x="2461973" y="235466"/>
                  </a:lnTo>
                  <a:lnTo>
                    <a:pt x="0" y="235466"/>
                  </a:lnTo>
                  <a:close/>
                </a:path>
              </a:pathLst>
            </a:custGeom>
            <a:solidFill>
              <a:srgbClr val="000000">
                <a:alpha val="0"/>
              </a:srgbClr>
            </a:solidFill>
            <a:ln w="38100" cap="sq">
              <a:solidFill>
                <a:srgbClr val="343F56"/>
              </a:solidFill>
              <a:prstDash val="solid"/>
              <a:miter/>
            </a:ln>
          </p:spPr>
          <p:txBody>
            <a:bodyPr/>
            <a:lstStyle/>
            <a:p>
              <a:endParaRPr lang="de-DE"/>
            </a:p>
          </p:txBody>
        </p:sp>
        <p:sp>
          <p:nvSpPr>
            <p:cNvPr id="16" name="TextBox 16"/>
            <p:cNvSpPr txBox="1"/>
            <p:nvPr/>
          </p:nvSpPr>
          <p:spPr>
            <a:xfrm>
              <a:off x="0" y="-38100"/>
              <a:ext cx="2461973" cy="273566"/>
            </a:xfrm>
            <a:prstGeom prst="rect">
              <a:avLst/>
            </a:prstGeom>
          </p:spPr>
          <p:txBody>
            <a:bodyPr lIns="50800" tIns="50800" rIns="50800" bIns="50800" rtlCol="0" anchor="ctr"/>
            <a:lstStyle/>
            <a:p>
              <a:pPr algn="ctr">
                <a:lnSpc>
                  <a:spcPts val="2659"/>
                </a:lnSpc>
                <a:spcBef>
                  <a:spcPct val="0"/>
                </a:spcBef>
              </a:pPr>
              <a:endParaRPr/>
            </a:p>
          </p:txBody>
        </p:sp>
      </p:grpSp>
      <p:grpSp>
        <p:nvGrpSpPr>
          <p:cNvPr id="17" name="Group 17"/>
          <p:cNvGrpSpPr/>
          <p:nvPr/>
        </p:nvGrpSpPr>
        <p:grpSpPr>
          <a:xfrm>
            <a:off x="1028700" y="8528738"/>
            <a:ext cx="7628114" cy="729562"/>
            <a:chOff x="0" y="0"/>
            <a:chExt cx="2461973" cy="235466"/>
          </a:xfrm>
        </p:grpSpPr>
        <p:sp>
          <p:nvSpPr>
            <p:cNvPr id="18" name="Freeform 18"/>
            <p:cNvSpPr/>
            <p:nvPr/>
          </p:nvSpPr>
          <p:spPr>
            <a:xfrm>
              <a:off x="0" y="0"/>
              <a:ext cx="2461973" cy="235466"/>
            </a:xfrm>
            <a:custGeom>
              <a:avLst/>
              <a:gdLst/>
              <a:ahLst/>
              <a:cxnLst/>
              <a:rect l="l" t="t" r="r" b="b"/>
              <a:pathLst>
                <a:path w="2461973" h="235466">
                  <a:moveTo>
                    <a:pt x="0" y="0"/>
                  </a:moveTo>
                  <a:lnTo>
                    <a:pt x="2461973" y="0"/>
                  </a:lnTo>
                  <a:lnTo>
                    <a:pt x="2461973" y="235466"/>
                  </a:lnTo>
                  <a:lnTo>
                    <a:pt x="0" y="235466"/>
                  </a:lnTo>
                  <a:close/>
                </a:path>
              </a:pathLst>
            </a:custGeom>
            <a:solidFill>
              <a:srgbClr val="000000">
                <a:alpha val="0"/>
              </a:srgbClr>
            </a:solidFill>
            <a:ln w="38100" cap="sq">
              <a:solidFill>
                <a:srgbClr val="343F56"/>
              </a:solidFill>
              <a:prstDash val="solid"/>
              <a:miter/>
            </a:ln>
          </p:spPr>
          <p:txBody>
            <a:bodyPr/>
            <a:lstStyle/>
            <a:p>
              <a:endParaRPr lang="de-DE"/>
            </a:p>
          </p:txBody>
        </p:sp>
        <p:sp>
          <p:nvSpPr>
            <p:cNvPr id="19" name="TextBox 19"/>
            <p:cNvSpPr txBox="1"/>
            <p:nvPr/>
          </p:nvSpPr>
          <p:spPr>
            <a:xfrm>
              <a:off x="0" y="-38100"/>
              <a:ext cx="2461973" cy="273566"/>
            </a:xfrm>
            <a:prstGeom prst="rect">
              <a:avLst/>
            </a:prstGeom>
          </p:spPr>
          <p:txBody>
            <a:bodyPr lIns="50800" tIns="50800" rIns="50800" bIns="50800" rtlCol="0" anchor="ctr"/>
            <a:lstStyle/>
            <a:p>
              <a:pPr algn="ctr">
                <a:lnSpc>
                  <a:spcPts val="2659"/>
                </a:lnSpc>
                <a:spcBef>
                  <a:spcPct val="0"/>
                </a:spcBef>
              </a:pPr>
              <a:endParaRPr/>
            </a:p>
          </p:txBody>
        </p:sp>
      </p:grpSp>
      <p:grpSp>
        <p:nvGrpSpPr>
          <p:cNvPr id="20" name="Group 20"/>
          <p:cNvGrpSpPr/>
          <p:nvPr/>
        </p:nvGrpSpPr>
        <p:grpSpPr>
          <a:xfrm>
            <a:off x="9654566" y="6593867"/>
            <a:ext cx="7604734" cy="729562"/>
            <a:chOff x="0" y="0"/>
            <a:chExt cx="2454427" cy="235466"/>
          </a:xfrm>
        </p:grpSpPr>
        <p:sp>
          <p:nvSpPr>
            <p:cNvPr id="21" name="Freeform 21"/>
            <p:cNvSpPr/>
            <p:nvPr/>
          </p:nvSpPr>
          <p:spPr>
            <a:xfrm>
              <a:off x="0" y="0"/>
              <a:ext cx="2454427" cy="235466"/>
            </a:xfrm>
            <a:custGeom>
              <a:avLst/>
              <a:gdLst/>
              <a:ahLst/>
              <a:cxnLst/>
              <a:rect l="l" t="t" r="r" b="b"/>
              <a:pathLst>
                <a:path w="2454427" h="235466">
                  <a:moveTo>
                    <a:pt x="0" y="0"/>
                  </a:moveTo>
                  <a:lnTo>
                    <a:pt x="2454427" y="0"/>
                  </a:lnTo>
                  <a:lnTo>
                    <a:pt x="2454427" y="235466"/>
                  </a:lnTo>
                  <a:lnTo>
                    <a:pt x="0" y="235466"/>
                  </a:lnTo>
                  <a:close/>
                </a:path>
              </a:pathLst>
            </a:custGeom>
            <a:solidFill>
              <a:srgbClr val="343F56"/>
            </a:solidFill>
            <a:ln cap="sq">
              <a:noFill/>
              <a:prstDash val="solid"/>
              <a:miter/>
            </a:ln>
          </p:spPr>
          <p:txBody>
            <a:bodyPr/>
            <a:lstStyle/>
            <a:p>
              <a:endParaRPr lang="de-DE"/>
            </a:p>
          </p:txBody>
        </p:sp>
        <p:sp>
          <p:nvSpPr>
            <p:cNvPr id="22" name="TextBox 22"/>
            <p:cNvSpPr txBox="1"/>
            <p:nvPr/>
          </p:nvSpPr>
          <p:spPr>
            <a:xfrm>
              <a:off x="0" y="-38100"/>
              <a:ext cx="2454427" cy="273566"/>
            </a:xfrm>
            <a:prstGeom prst="rect">
              <a:avLst/>
            </a:prstGeom>
          </p:spPr>
          <p:txBody>
            <a:bodyPr lIns="50800" tIns="50800" rIns="50800" bIns="50800" rtlCol="0" anchor="ctr"/>
            <a:lstStyle/>
            <a:p>
              <a:pPr algn="ctr">
                <a:lnSpc>
                  <a:spcPts val="2659"/>
                </a:lnSpc>
                <a:spcBef>
                  <a:spcPct val="0"/>
                </a:spcBef>
              </a:pPr>
              <a:endParaRPr/>
            </a:p>
          </p:txBody>
        </p:sp>
      </p:grpSp>
      <p:grpSp>
        <p:nvGrpSpPr>
          <p:cNvPr id="23" name="Group 23"/>
          <p:cNvGrpSpPr/>
          <p:nvPr/>
        </p:nvGrpSpPr>
        <p:grpSpPr>
          <a:xfrm>
            <a:off x="9654566" y="8513199"/>
            <a:ext cx="7604734" cy="729562"/>
            <a:chOff x="0" y="0"/>
            <a:chExt cx="2454427" cy="235466"/>
          </a:xfrm>
        </p:grpSpPr>
        <p:sp>
          <p:nvSpPr>
            <p:cNvPr id="24" name="Freeform 24"/>
            <p:cNvSpPr/>
            <p:nvPr/>
          </p:nvSpPr>
          <p:spPr>
            <a:xfrm>
              <a:off x="0" y="0"/>
              <a:ext cx="2454427" cy="235466"/>
            </a:xfrm>
            <a:custGeom>
              <a:avLst/>
              <a:gdLst/>
              <a:ahLst/>
              <a:cxnLst/>
              <a:rect l="l" t="t" r="r" b="b"/>
              <a:pathLst>
                <a:path w="2454427" h="235466">
                  <a:moveTo>
                    <a:pt x="0" y="0"/>
                  </a:moveTo>
                  <a:lnTo>
                    <a:pt x="2454427" y="0"/>
                  </a:lnTo>
                  <a:lnTo>
                    <a:pt x="2454427" y="235466"/>
                  </a:lnTo>
                  <a:lnTo>
                    <a:pt x="0" y="235466"/>
                  </a:lnTo>
                  <a:close/>
                </a:path>
              </a:pathLst>
            </a:custGeom>
            <a:solidFill>
              <a:srgbClr val="343F56"/>
            </a:solidFill>
            <a:ln cap="sq">
              <a:noFill/>
              <a:prstDash val="solid"/>
              <a:miter/>
            </a:ln>
          </p:spPr>
          <p:txBody>
            <a:bodyPr/>
            <a:lstStyle/>
            <a:p>
              <a:endParaRPr lang="de-DE"/>
            </a:p>
          </p:txBody>
        </p:sp>
        <p:sp>
          <p:nvSpPr>
            <p:cNvPr id="25" name="TextBox 25"/>
            <p:cNvSpPr txBox="1"/>
            <p:nvPr/>
          </p:nvSpPr>
          <p:spPr>
            <a:xfrm>
              <a:off x="0" y="-38100"/>
              <a:ext cx="2454427" cy="273566"/>
            </a:xfrm>
            <a:prstGeom prst="rect">
              <a:avLst/>
            </a:prstGeom>
          </p:spPr>
          <p:txBody>
            <a:bodyPr lIns="50800" tIns="50800" rIns="50800" bIns="50800" rtlCol="0" anchor="ctr"/>
            <a:lstStyle/>
            <a:p>
              <a:pPr algn="ctr">
                <a:lnSpc>
                  <a:spcPts val="2659"/>
                </a:lnSpc>
                <a:spcBef>
                  <a:spcPct val="0"/>
                </a:spcBef>
              </a:pPr>
              <a:endParaRPr/>
            </a:p>
          </p:txBody>
        </p:sp>
      </p:grpSp>
      <p:sp>
        <p:nvSpPr>
          <p:cNvPr id="26" name="TextBox 26"/>
          <p:cNvSpPr txBox="1"/>
          <p:nvPr/>
        </p:nvSpPr>
        <p:spPr>
          <a:xfrm>
            <a:off x="1240504" y="5766881"/>
            <a:ext cx="7204506" cy="401542"/>
          </a:xfrm>
          <a:prstGeom prst="rect">
            <a:avLst/>
          </a:prstGeom>
        </p:spPr>
        <p:txBody>
          <a:bodyPr lIns="0" tIns="0" rIns="0" bIns="0" rtlCol="0" anchor="t">
            <a:spAutoFit/>
          </a:bodyPr>
          <a:lstStyle/>
          <a:p>
            <a:pPr algn="ctr">
              <a:lnSpc>
                <a:spcPts val="3198"/>
              </a:lnSpc>
            </a:pPr>
            <a:r>
              <a:rPr lang="en-US" sz="2284" b="1">
                <a:solidFill>
                  <a:srgbClr val="F5E6CA"/>
                </a:solidFill>
                <a:latin typeface="Hagrid Heavy"/>
                <a:ea typeface="Hagrid Heavy"/>
                <a:cs typeface="Hagrid Heavy"/>
                <a:sym typeface="Hagrid Heavy"/>
              </a:rPr>
              <a:t>NORMBEGRIFF, PSYCHISCHE STÖRUNGEN </a:t>
            </a:r>
          </a:p>
        </p:txBody>
      </p:sp>
      <p:sp>
        <p:nvSpPr>
          <p:cNvPr id="27" name="TextBox 27"/>
          <p:cNvSpPr txBox="1"/>
          <p:nvPr/>
        </p:nvSpPr>
        <p:spPr>
          <a:xfrm>
            <a:off x="1964480" y="7752054"/>
            <a:ext cx="5451033" cy="401542"/>
          </a:xfrm>
          <a:prstGeom prst="rect">
            <a:avLst/>
          </a:prstGeom>
        </p:spPr>
        <p:txBody>
          <a:bodyPr lIns="0" tIns="0" rIns="0" bIns="0" rtlCol="0" anchor="t">
            <a:spAutoFit/>
          </a:bodyPr>
          <a:lstStyle/>
          <a:p>
            <a:pPr algn="ctr">
              <a:lnSpc>
                <a:spcPts val="3198"/>
              </a:lnSpc>
            </a:pPr>
            <a:r>
              <a:rPr lang="en-US" sz="2284" b="1">
                <a:solidFill>
                  <a:srgbClr val="F5E6CA"/>
                </a:solidFill>
                <a:latin typeface="Hagrid Heavy"/>
                <a:ea typeface="Hagrid Heavy"/>
                <a:cs typeface="Hagrid Heavy"/>
                <a:sym typeface="Hagrid Heavy"/>
              </a:rPr>
              <a:t>ERLEBEN UND VERHALTEN</a:t>
            </a:r>
          </a:p>
        </p:txBody>
      </p:sp>
      <p:sp>
        <p:nvSpPr>
          <p:cNvPr id="28" name="TextBox 28"/>
          <p:cNvSpPr txBox="1"/>
          <p:nvPr/>
        </p:nvSpPr>
        <p:spPr>
          <a:xfrm>
            <a:off x="12561813" y="5757939"/>
            <a:ext cx="4151584" cy="393770"/>
          </a:xfrm>
          <a:prstGeom prst="rect">
            <a:avLst/>
          </a:prstGeom>
        </p:spPr>
        <p:txBody>
          <a:bodyPr lIns="0" tIns="0" rIns="0" bIns="0" rtlCol="0" anchor="t">
            <a:spAutoFit/>
          </a:bodyPr>
          <a:lstStyle/>
          <a:p>
            <a:pPr algn="ctr">
              <a:lnSpc>
                <a:spcPts val="3198"/>
              </a:lnSpc>
            </a:pPr>
            <a:r>
              <a:rPr lang="en-US" sz="2284" b="1">
                <a:solidFill>
                  <a:srgbClr val="F5E6CA"/>
                </a:solidFill>
                <a:latin typeface="Hagrid Heavy"/>
                <a:ea typeface="Hagrid Heavy"/>
                <a:cs typeface="Hagrid Heavy"/>
                <a:sym typeface="Hagrid Heavy"/>
              </a:rPr>
              <a:t>LITERARY PREVIEW</a:t>
            </a:r>
          </a:p>
        </p:txBody>
      </p:sp>
      <p:sp>
        <p:nvSpPr>
          <p:cNvPr id="29" name="TextBox 29"/>
          <p:cNvSpPr txBox="1"/>
          <p:nvPr/>
        </p:nvSpPr>
        <p:spPr>
          <a:xfrm>
            <a:off x="10410886" y="5757675"/>
            <a:ext cx="6092094" cy="399164"/>
          </a:xfrm>
          <a:prstGeom prst="rect">
            <a:avLst/>
          </a:prstGeom>
        </p:spPr>
        <p:txBody>
          <a:bodyPr lIns="0" tIns="0" rIns="0" bIns="0" rtlCol="0" anchor="t">
            <a:spAutoFit/>
          </a:bodyPr>
          <a:lstStyle/>
          <a:p>
            <a:pPr algn="ctr">
              <a:lnSpc>
                <a:spcPts val="3198"/>
              </a:lnSpc>
            </a:pPr>
            <a:r>
              <a:rPr lang="en-US" sz="2284" b="1">
                <a:solidFill>
                  <a:srgbClr val="343F56"/>
                </a:solidFill>
                <a:latin typeface="Hagrid Heavy"/>
                <a:ea typeface="Hagrid Heavy"/>
                <a:cs typeface="Hagrid Heavy"/>
                <a:sym typeface="Hagrid Heavy"/>
              </a:rPr>
              <a:t>ERSCHEINUNGSFORMEN</a:t>
            </a:r>
          </a:p>
        </p:txBody>
      </p:sp>
      <p:sp>
        <p:nvSpPr>
          <p:cNvPr id="30" name="TextBox 30"/>
          <p:cNvSpPr txBox="1"/>
          <p:nvPr/>
        </p:nvSpPr>
        <p:spPr>
          <a:xfrm>
            <a:off x="10118640" y="7713954"/>
            <a:ext cx="6676586" cy="399164"/>
          </a:xfrm>
          <a:prstGeom prst="rect">
            <a:avLst/>
          </a:prstGeom>
        </p:spPr>
        <p:txBody>
          <a:bodyPr lIns="0" tIns="0" rIns="0" bIns="0" rtlCol="0" anchor="t">
            <a:spAutoFit/>
          </a:bodyPr>
          <a:lstStyle/>
          <a:p>
            <a:pPr algn="ctr">
              <a:lnSpc>
                <a:spcPts val="3198"/>
              </a:lnSpc>
            </a:pPr>
            <a:r>
              <a:rPr lang="en-US" sz="2284" b="1">
                <a:solidFill>
                  <a:srgbClr val="343F56"/>
                </a:solidFill>
                <a:latin typeface="Hagrid Heavy"/>
                <a:ea typeface="Hagrid Heavy"/>
                <a:cs typeface="Hagrid Heavy"/>
                <a:sym typeface="Hagrid Heavy"/>
              </a:rPr>
              <a:t>HANDLUNGSMÖGLICHKEITEN </a:t>
            </a:r>
          </a:p>
        </p:txBody>
      </p:sp>
      <p:sp>
        <p:nvSpPr>
          <p:cNvPr id="31" name="TextBox 31"/>
          <p:cNvSpPr txBox="1"/>
          <p:nvPr/>
        </p:nvSpPr>
        <p:spPr>
          <a:xfrm>
            <a:off x="1134602" y="6714953"/>
            <a:ext cx="7416310" cy="399164"/>
          </a:xfrm>
          <a:prstGeom prst="rect">
            <a:avLst/>
          </a:prstGeom>
        </p:spPr>
        <p:txBody>
          <a:bodyPr lIns="0" tIns="0" rIns="0" bIns="0" rtlCol="0" anchor="t">
            <a:spAutoFit/>
          </a:bodyPr>
          <a:lstStyle/>
          <a:p>
            <a:pPr algn="ctr">
              <a:lnSpc>
                <a:spcPts val="3198"/>
              </a:lnSpc>
            </a:pPr>
            <a:r>
              <a:rPr lang="en-US" sz="2284" b="1">
                <a:solidFill>
                  <a:srgbClr val="343F56"/>
                </a:solidFill>
                <a:latin typeface="Hagrid Heavy"/>
                <a:ea typeface="Hagrid Heavy"/>
                <a:cs typeface="Hagrid Heavy"/>
                <a:sym typeface="Hagrid Heavy"/>
              </a:rPr>
              <a:t>PSYCHISCHE GESUNDHEIT / KRANKHEIT </a:t>
            </a:r>
          </a:p>
        </p:txBody>
      </p:sp>
      <p:sp>
        <p:nvSpPr>
          <p:cNvPr id="32" name="TextBox 32"/>
          <p:cNvSpPr txBox="1"/>
          <p:nvPr/>
        </p:nvSpPr>
        <p:spPr>
          <a:xfrm>
            <a:off x="1746355" y="8653067"/>
            <a:ext cx="5466942" cy="399164"/>
          </a:xfrm>
          <a:prstGeom prst="rect">
            <a:avLst/>
          </a:prstGeom>
        </p:spPr>
        <p:txBody>
          <a:bodyPr lIns="0" tIns="0" rIns="0" bIns="0" rtlCol="0" anchor="t">
            <a:spAutoFit/>
          </a:bodyPr>
          <a:lstStyle/>
          <a:p>
            <a:pPr algn="ctr">
              <a:lnSpc>
                <a:spcPts val="3198"/>
              </a:lnSpc>
            </a:pPr>
            <a:r>
              <a:rPr lang="en-US" sz="2284" b="1">
                <a:solidFill>
                  <a:srgbClr val="343F56"/>
                </a:solidFill>
                <a:latin typeface="Hagrid Heavy"/>
                <a:ea typeface="Hagrid Heavy"/>
                <a:cs typeface="Hagrid Heavy"/>
                <a:sym typeface="Hagrid Heavy"/>
              </a:rPr>
              <a:t>BEHNADLUNGSKONZEPTE </a:t>
            </a:r>
          </a:p>
        </p:txBody>
      </p:sp>
      <p:sp>
        <p:nvSpPr>
          <p:cNvPr id="33" name="TextBox 33"/>
          <p:cNvSpPr txBox="1"/>
          <p:nvPr/>
        </p:nvSpPr>
        <p:spPr>
          <a:xfrm>
            <a:off x="10602829" y="6714953"/>
            <a:ext cx="5708209" cy="401542"/>
          </a:xfrm>
          <a:prstGeom prst="rect">
            <a:avLst/>
          </a:prstGeom>
        </p:spPr>
        <p:txBody>
          <a:bodyPr lIns="0" tIns="0" rIns="0" bIns="0" rtlCol="0" anchor="t">
            <a:spAutoFit/>
          </a:bodyPr>
          <a:lstStyle/>
          <a:p>
            <a:pPr algn="ctr">
              <a:lnSpc>
                <a:spcPts val="3198"/>
              </a:lnSpc>
            </a:pPr>
            <a:r>
              <a:rPr lang="en-US" sz="2284" b="1">
                <a:solidFill>
                  <a:srgbClr val="F5E6CA"/>
                </a:solidFill>
                <a:latin typeface="Hagrid Heavy"/>
                <a:ea typeface="Hagrid Heavy"/>
                <a:cs typeface="Hagrid Heavy"/>
                <a:sym typeface="Hagrid Heavy"/>
              </a:rPr>
              <a:t>AGGRESSIVES VERHALTEN</a:t>
            </a:r>
          </a:p>
        </p:txBody>
      </p:sp>
      <p:sp>
        <p:nvSpPr>
          <p:cNvPr id="34" name="TextBox 34"/>
          <p:cNvSpPr txBox="1"/>
          <p:nvPr/>
        </p:nvSpPr>
        <p:spPr>
          <a:xfrm>
            <a:off x="10513852" y="8650688"/>
            <a:ext cx="5886162" cy="401542"/>
          </a:xfrm>
          <a:prstGeom prst="rect">
            <a:avLst/>
          </a:prstGeom>
        </p:spPr>
        <p:txBody>
          <a:bodyPr lIns="0" tIns="0" rIns="0" bIns="0" rtlCol="0" anchor="t">
            <a:spAutoFit/>
          </a:bodyPr>
          <a:lstStyle/>
          <a:p>
            <a:pPr algn="ctr">
              <a:lnSpc>
                <a:spcPts val="3198"/>
              </a:lnSpc>
            </a:pPr>
            <a:r>
              <a:rPr lang="en-US" sz="2284" b="1">
                <a:solidFill>
                  <a:srgbClr val="F5E6CA"/>
                </a:solidFill>
                <a:latin typeface="Hagrid Heavy"/>
                <a:ea typeface="Hagrid Heavy"/>
                <a:cs typeface="Hagrid Heavy"/>
                <a:sym typeface="Hagrid Heavy"/>
              </a:rPr>
              <a:t>CHANCEN UND GRENZEN</a:t>
            </a:r>
          </a:p>
        </p:txBody>
      </p:sp>
      <p:sp>
        <p:nvSpPr>
          <p:cNvPr id="35" name="TextBox 35"/>
          <p:cNvSpPr txBox="1"/>
          <p:nvPr/>
        </p:nvSpPr>
        <p:spPr>
          <a:xfrm>
            <a:off x="4479826" y="1401263"/>
            <a:ext cx="9328348" cy="1340486"/>
          </a:xfrm>
          <a:prstGeom prst="rect">
            <a:avLst/>
          </a:prstGeom>
        </p:spPr>
        <p:txBody>
          <a:bodyPr lIns="0" tIns="0" rIns="0" bIns="0" rtlCol="0" anchor="t">
            <a:spAutoFit/>
          </a:bodyPr>
          <a:lstStyle/>
          <a:p>
            <a:pPr algn="ctr">
              <a:lnSpc>
                <a:spcPts val="10639"/>
              </a:lnSpc>
            </a:pPr>
            <a:r>
              <a:rPr lang="en-US" sz="7599" b="1">
                <a:solidFill>
                  <a:srgbClr val="343F56"/>
                </a:solidFill>
                <a:latin typeface="Hagrid Heavy"/>
                <a:ea typeface="Hagrid Heavy"/>
                <a:cs typeface="Hagrid Heavy"/>
                <a:sym typeface="Hagrid Heavy"/>
              </a:rPr>
              <a:t>HINWEISE </a:t>
            </a:r>
          </a:p>
        </p:txBody>
      </p:sp>
      <p:sp>
        <p:nvSpPr>
          <p:cNvPr id="36" name="TextBox 36"/>
          <p:cNvSpPr txBox="1"/>
          <p:nvPr/>
        </p:nvSpPr>
        <p:spPr>
          <a:xfrm>
            <a:off x="6993402" y="813753"/>
            <a:ext cx="4301196" cy="382269"/>
          </a:xfrm>
          <a:prstGeom prst="rect">
            <a:avLst/>
          </a:prstGeom>
        </p:spPr>
        <p:txBody>
          <a:bodyPr lIns="0" tIns="0" rIns="0" bIns="0" rtlCol="0" anchor="t">
            <a:spAutoFit/>
          </a:bodyPr>
          <a:lstStyle/>
          <a:p>
            <a:pPr algn="ctr">
              <a:lnSpc>
                <a:spcPts val="3080"/>
              </a:lnSpc>
            </a:pPr>
            <a:r>
              <a:rPr lang="en-US" sz="2200" b="1">
                <a:solidFill>
                  <a:srgbClr val="343F56"/>
                </a:solidFill>
                <a:latin typeface="Hagrid Ultra-Bold"/>
                <a:ea typeface="Hagrid Ultra-Bold"/>
                <a:cs typeface="Hagrid Ultra-Bold"/>
                <a:sym typeface="Hagrid Ultra-Bold"/>
              </a:rPr>
              <a:t>ABITURSCHWERPUNKT 3</a:t>
            </a:r>
          </a:p>
        </p:txBody>
      </p:sp>
      <p:sp>
        <p:nvSpPr>
          <p:cNvPr id="37" name="TextBox 37"/>
          <p:cNvSpPr txBox="1"/>
          <p:nvPr/>
        </p:nvSpPr>
        <p:spPr>
          <a:xfrm>
            <a:off x="2448895" y="2715433"/>
            <a:ext cx="13390211" cy="1512580"/>
          </a:xfrm>
          <a:prstGeom prst="rect">
            <a:avLst/>
          </a:prstGeom>
        </p:spPr>
        <p:txBody>
          <a:bodyPr lIns="0" tIns="0" rIns="0" bIns="0" rtlCol="0" anchor="t">
            <a:spAutoFit/>
          </a:bodyPr>
          <a:lstStyle/>
          <a:p>
            <a:pPr algn="ctr">
              <a:lnSpc>
                <a:spcPts val="12179"/>
              </a:lnSpc>
            </a:pPr>
            <a:r>
              <a:rPr lang="en-US" sz="8699">
                <a:solidFill>
                  <a:srgbClr val="343F56"/>
                </a:solidFill>
                <a:latin typeface="Playlist Script"/>
                <a:ea typeface="Playlist Script"/>
                <a:cs typeface="Playlist Script"/>
                <a:sym typeface="Playlist Script"/>
              </a:rPr>
              <a:t>Thematische Aspekte I</a:t>
            </a:r>
          </a:p>
        </p:txBody>
      </p:sp>
      <p:grpSp>
        <p:nvGrpSpPr>
          <p:cNvPr id="38" name="Group 38"/>
          <p:cNvGrpSpPr/>
          <p:nvPr/>
        </p:nvGrpSpPr>
        <p:grpSpPr>
          <a:xfrm>
            <a:off x="1028700" y="4561388"/>
            <a:ext cx="7628114" cy="729562"/>
            <a:chOff x="0" y="0"/>
            <a:chExt cx="2461973" cy="235466"/>
          </a:xfrm>
        </p:grpSpPr>
        <p:sp>
          <p:nvSpPr>
            <p:cNvPr id="39" name="Freeform 39"/>
            <p:cNvSpPr/>
            <p:nvPr/>
          </p:nvSpPr>
          <p:spPr>
            <a:xfrm>
              <a:off x="0" y="0"/>
              <a:ext cx="2461973" cy="235466"/>
            </a:xfrm>
            <a:custGeom>
              <a:avLst/>
              <a:gdLst/>
              <a:ahLst/>
              <a:cxnLst/>
              <a:rect l="l" t="t" r="r" b="b"/>
              <a:pathLst>
                <a:path w="2461973" h="235466">
                  <a:moveTo>
                    <a:pt x="0" y="0"/>
                  </a:moveTo>
                  <a:lnTo>
                    <a:pt x="2461973" y="0"/>
                  </a:lnTo>
                  <a:lnTo>
                    <a:pt x="2461973" y="235466"/>
                  </a:lnTo>
                  <a:lnTo>
                    <a:pt x="0" y="235466"/>
                  </a:lnTo>
                  <a:close/>
                </a:path>
              </a:pathLst>
            </a:custGeom>
            <a:solidFill>
              <a:srgbClr val="000000">
                <a:alpha val="0"/>
              </a:srgbClr>
            </a:solidFill>
            <a:ln w="38100" cap="sq">
              <a:solidFill>
                <a:srgbClr val="343F56"/>
              </a:solidFill>
              <a:prstDash val="solid"/>
              <a:miter/>
            </a:ln>
          </p:spPr>
          <p:txBody>
            <a:bodyPr/>
            <a:lstStyle/>
            <a:p>
              <a:endParaRPr lang="de-DE"/>
            </a:p>
          </p:txBody>
        </p:sp>
        <p:sp>
          <p:nvSpPr>
            <p:cNvPr id="40" name="TextBox 40"/>
            <p:cNvSpPr txBox="1"/>
            <p:nvPr/>
          </p:nvSpPr>
          <p:spPr>
            <a:xfrm>
              <a:off x="0" y="-38100"/>
              <a:ext cx="2461973" cy="273566"/>
            </a:xfrm>
            <a:prstGeom prst="rect">
              <a:avLst/>
            </a:prstGeom>
          </p:spPr>
          <p:txBody>
            <a:bodyPr lIns="50800" tIns="50800" rIns="50800" bIns="50800" rtlCol="0" anchor="ctr"/>
            <a:lstStyle/>
            <a:p>
              <a:pPr algn="ctr">
                <a:lnSpc>
                  <a:spcPts val="2659"/>
                </a:lnSpc>
                <a:spcBef>
                  <a:spcPct val="0"/>
                </a:spcBef>
              </a:pPr>
              <a:endParaRPr/>
            </a:p>
          </p:txBody>
        </p:sp>
      </p:grpSp>
      <p:grpSp>
        <p:nvGrpSpPr>
          <p:cNvPr id="41" name="Group 41"/>
          <p:cNvGrpSpPr/>
          <p:nvPr/>
        </p:nvGrpSpPr>
        <p:grpSpPr>
          <a:xfrm>
            <a:off x="9654566" y="4561388"/>
            <a:ext cx="7604734" cy="894035"/>
            <a:chOff x="0" y="0"/>
            <a:chExt cx="2454427" cy="288550"/>
          </a:xfrm>
        </p:grpSpPr>
        <p:sp>
          <p:nvSpPr>
            <p:cNvPr id="42" name="Freeform 42"/>
            <p:cNvSpPr/>
            <p:nvPr/>
          </p:nvSpPr>
          <p:spPr>
            <a:xfrm>
              <a:off x="0" y="0"/>
              <a:ext cx="2454427" cy="288550"/>
            </a:xfrm>
            <a:custGeom>
              <a:avLst/>
              <a:gdLst/>
              <a:ahLst/>
              <a:cxnLst/>
              <a:rect l="l" t="t" r="r" b="b"/>
              <a:pathLst>
                <a:path w="2454427" h="288550">
                  <a:moveTo>
                    <a:pt x="0" y="0"/>
                  </a:moveTo>
                  <a:lnTo>
                    <a:pt x="2454427" y="0"/>
                  </a:lnTo>
                  <a:lnTo>
                    <a:pt x="2454427" y="288550"/>
                  </a:lnTo>
                  <a:lnTo>
                    <a:pt x="0" y="288550"/>
                  </a:lnTo>
                  <a:close/>
                </a:path>
              </a:pathLst>
            </a:custGeom>
            <a:solidFill>
              <a:srgbClr val="343F56"/>
            </a:solidFill>
            <a:ln cap="sq">
              <a:noFill/>
              <a:prstDash val="solid"/>
              <a:miter/>
            </a:ln>
          </p:spPr>
          <p:txBody>
            <a:bodyPr/>
            <a:lstStyle/>
            <a:p>
              <a:endParaRPr lang="de-DE"/>
            </a:p>
          </p:txBody>
        </p:sp>
        <p:sp>
          <p:nvSpPr>
            <p:cNvPr id="43" name="TextBox 43"/>
            <p:cNvSpPr txBox="1"/>
            <p:nvPr/>
          </p:nvSpPr>
          <p:spPr>
            <a:xfrm>
              <a:off x="0" y="-38100"/>
              <a:ext cx="2454427" cy="326650"/>
            </a:xfrm>
            <a:prstGeom prst="rect">
              <a:avLst/>
            </a:prstGeom>
          </p:spPr>
          <p:txBody>
            <a:bodyPr lIns="50800" tIns="50800" rIns="50800" bIns="50800" rtlCol="0" anchor="ctr"/>
            <a:lstStyle/>
            <a:p>
              <a:pPr algn="ctr">
                <a:lnSpc>
                  <a:spcPts val="2659"/>
                </a:lnSpc>
                <a:spcBef>
                  <a:spcPct val="0"/>
                </a:spcBef>
              </a:pPr>
              <a:r>
                <a:rPr lang="en-US" sz="1899">
                  <a:solidFill>
                    <a:srgbClr val="F5E6CA"/>
                  </a:solidFill>
                  <a:latin typeface="Open Sans Light"/>
                  <a:ea typeface="Open Sans Light"/>
                  <a:cs typeface="Open Sans Light"/>
                  <a:sym typeface="Open Sans Light"/>
                </a:rPr>
                <a:t>A</a:t>
              </a:r>
            </a:p>
          </p:txBody>
        </p:sp>
      </p:grpSp>
      <p:sp>
        <p:nvSpPr>
          <p:cNvPr id="44" name="TextBox 44"/>
          <p:cNvSpPr txBox="1"/>
          <p:nvPr/>
        </p:nvSpPr>
        <p:spPr>
          <a:xfrm>
            <a:off x="2614205" y="4753861"/>
            <a:ext cx="4151584" cy="399164"/>
          </a:xfrm>
          <a:prstGeom prst="rect">
            <a:avLst/>
          </a:prstGeom>
        </p:spPr>
        <p:txBody>
          <a:bodyPr lIns="0" tIns="0" rIns="0" bIns="0" rtlCol="0" anchor="t">
            <a:spAutoFit/>
          </a:bodyPr>
          <a:lstStyle/>
          <a:p>
            <a:pPr algn="ctr">
              <a:lnSpc>
                <a:spcPts val="3198"/>
              </a:lnSpc>
            </a:pPr>
            <a:r>
              <a:rPr lang="en-US" sz="2284" b="1">
                <a:solidFill>
                  <a:srgbClr val="343F56"/>
                </a:solidFill>
                <a:latin typeface="Hagrid Heavy"/>
                <a:ea typeface="Hagrid Heavy"/>
                <a:cs typeface="Hagrid Heavy"/>
                <a:sym typeface="Hagrid Heavy"/>
              </a:rPr>
              <a:t>HINWEISE LG 4</a:t>
            </a:r>
          </a:p>
        </p:txBody>
      </p:sp>
      <p:sp>
        <p:nvSpPr>
          <p:cNvPr id="45" name="TextBox 45"/>
          <p:cNvSpPr txBox="1"/>
          <p:nvPr/>
        </p:nvSpPr>
        <p:spPr>
          <a:xfrm>
            <a:off x="12111362" y="4701585"/>
            <a:ext cx="3393623" cy="630938"/>
          </a:xfrm>
          <a:prstGeom prst="rect">
            <a:avLst/>
          </a:prstGeom>
        </p:spPr>
        <p:txBody>
          <a:bodyPr lIns="0" tIns="0" rIns="0" bIns="0" rtlCol="0" anchor="t">
            <a:spAutoFit/>
          </a:bodyPr>
          <a:lstStyle/>
          <a:p>
            <a:pPr algn="ctr">
              <a:lnSpc>
                <a:spcPts val="2498"/>
              </a:lnSpc>
            </a:pPr>
            <a:r>
              <a:rPr lang="en-US" sz="1784" b="1">
                <a:solidFill>
                  <a:srgbClr val="F5E6CA"/>
                </a:solidFill>
                <a:latin typeface="Hagrid Heavy"/>
                <a:ea typeface="Hagrid Heavy"/>
                <a:cs typeface="Hagrid Heavy"/>
                <a:sym typeface="Hagrid Heavy"/>
              </a:rPr>
              <a:t>ENTSTEHUNG UND AUFRECHTERHALTUNG</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F5E6CA"/>
        </a:solidFill>
        <a:effectLst/>
      </p:bgPr>
    </p:bg>
    <p:spTree>
      <p:nvGrpSpPr>
        <p:cNvPr id="1" name=""/>
        <p:cNvGrpSpPr/>
        <p:nvPr/>
      </p:nvGrpSpPr>
      <p:grpSpPr>
        <a:xfrm>
          <a:off x="0" y="0"/>
          <a:ext cx="0" cy="0"/>
          <a:chOff x="0" y="0"/>
          <a:chExt cx="0" cy="0"/>
        </a:xfrm>
      </p:grpSpPr>
      <p:grpSp>
        <p:nvGrpSpPr>
          <p:cNvPr id="2" name="Group 2"/>
          <p:cNvGrpSpPr/>
          <p:nvPr/>
        </p:nvGrpSpPr>
        <p:grpSpPr>
          <a:xfrm>
            <a:off x="1028700" y="5626684"/>
            <a:ext cx="7628114" cy="729562"/>
            <a:chOff x="0" y="0"/>
            <a:chExt cx="2461973" cy="235466"/>
          </a:xfrm>
        </p:grpSpPr>
        <p:sp>
          <p:nvSpPr>
            <p:cNvPr id="3" name="Freeform 3"/>
            <p:cNvSpPr/>
            <p:nvPr/>
          </p:nvSpPr>
          <p:spPr>
            <a:xfrm>
              <a:off x="0" y="0"/>
              <a:ext cx="2461973" cy="235466"/>
            </a:xfrm>
            <a:custGeom>
              <a:avLst/>
              <a:gdLst/>
              <a:ahLst/>
              <a:cxnLst/>
              <a:rect l="l" t="t" r="r" b="b"/>
              <a:pathLst>
                <a:path w="2461973" h="235466">
                  <a:moveTo>
                    <a:pt x="0" y="0"/>
                  </a:moveTo>
                  <a:lnTo>
                    <a:pt x="2461973" y="0"/>
                  </a:lnTo>
                  <a:lnTo>
                    <a:pt x="2461973" y="235466"/>
                  </a:lnTo>
                  <a:lnTo>
                    <a:pt x="0" y="235466"/>
                  </a:lnTo>
                  <a:close/>
                </a:path>
              </a:pathLst>
            </a:custGeom>
            <a:solidFill>
              <a:srgbClr val="343F56"/>
            </a:solidFill>
            <a:ln cap="sq">
              <a:noFill/>
              <a:prstDash val="solid"/>
              <a:miter/>
            </a:ln>
          </p:spPr>
          <p:txBody>
            <a:bodyPr/>
            <a:lstStyle/>
            <a:p>
              <a:endParaRPr lang="de-DE"/>
            </a:p>
          </p:txBody>
        </p:sp>
        <p:sp>
          <p:nvSpPr>
            <p:cNvPr id="4" name="TextBox 4"/>
            <p:cNvSpPr txBox="1"/>
            <p:nvPr/>
          </p:nvSpPr>
          <p:spPr>
            <a:xfrm>
              <a:off x="0" y="-38100"/>
              <a:ext cx="2461973" cy="273566"/>
            </a:xfrm>
            <a:prstGeom prst="rect">
              <a:avLst/>
            </a:prstGeom>
          </p:spPr>
          <p:txBody>
            <a:bodyPr lIns="50800" tIns="50800" rIns="50800" bIns="50800" rtlCol="0" anchor="ctr"/>
            <a:lstStyle/>
            <a:p>
              <a:pPr algn="ctr">
                <a:lnSpc>
                  <a:spcPts val="2659"/>
                </a:lnSpc>
                <a:spcBef>
                  <a:spcPct val="0"/>
                </a:spcBef>
              </a:pPr>
              <a:endParaRPr/>
            </a:p>
          </p:txBody>
        </p:sp>
      </p:grpSp>
      <p:grpSp>
        <p:nvGrpSpPr>
          <p:cNvPr id="5" name="Group 5"/>
          <p:cNvGrpSpPr/>
          <p:nvPr/>
        </p:nvGrpSpPr>
        <p:grpSpPr>
          <a:xfrm>
            <a:off x="1028700" y="7561554"/>
            <a:ext cx="7628114" cy="729562"/>
            <a:chOff x="0" y="0"/>
            <a:chExt cx="2461973" cy="235466"/>
          </a:xfrm>
        </p:grpSpPr>
        <p:sp>
          <p:nvSpPr>
            <p:cNvPr id="6" name="Freeform 6"/>
            <p:cNvSpPr/>
            <p:nvPr/>
          </p:nvSpPr>
          <p:spPr>
            <a:xfrm>
              <a:off x="0" y="0"/>
              <a:ext cx="2461973" cy="235466"/>
            </a:xfrm>
            <a:custGeom>
              <a:avLst/>
              <a:gdLst/>
              <a:ahLst/>
              <a:cxnLst/>
              <a:rect l="l" t="t" r="r" b="b"/>
              <a:pathLst>
                <a:path w="2461973" h="235466">
                  <a:moveTo>
                    <a:pt x="0" y="0"/>
                  </a:moveTo>
                  <a:lnTo>
                    <a:pt x="2461973" y="0"/>
                  </a:lnTo>
                  <a:lnTo>
                    <a:pt x="2461973" y="235466"/>
                  </a:lnTo>
                  <a:lnTo>
                    <a:pt x="0" y="235466"/>
                  </a:lnTo>
                  <a:close/>
                </a:path>
              </a:pathLst>
            </a:custGeom>
            <a:solidFill>
              <a:srgbClr val="343F56"/>
            </a:solidFill>
            <a:ln cap="sq">
              <a:noFill/>
              <a:prstDash val="solid"/>
              <a:miter/>
            </a:ln>
          </p:spPr>
          <p:txBody>
            <a:bodyPr/>
            <a:lstStyle/>
            <a:p>
              <a:endParaRPr lang="de-DE"/>
            </a:p>
          </p:txBody>
        </p:sp>
        <p:sp>
          <p:nvSpPr>
            <p:cNvPr id="7" name="TextBox 7"/>
            <p:cNvSpPr txBox="1"/>
            <p:nvPr/>
          </p:nvSpPr>
          <p:spPr>
            <a:xfrm>
              <a:off x="0" y="-38100"/>
              <a:ext cx="2461973" cy="273566"/>
            </a:xfrm>
            <a:prstGeom prst="rect">
              <a:avLst/>
            </a:prstGeom>
          </p:spPr>
          <p:txBody>
            <a:bodyPr lIns="50800" tIns="50800" rIns="50800" bIns="50800" rtlCol="0" anchor="ctr"/>
            <a:lstStyle/>
            <a:p>
              <a:pPr algn="ctr">
                <a:lnSpc>
                  <a:spcPts val="2659"/>
                </a:lnSpc>
                <a:spcBef>
                  <a:spcPct val="0"/>
                </a:spcBef>
              </a:pPr>
              <a:endParaRPr/>
            </a:p>
          </p:txBody>
        </p:sp>
      </p:grpSp>
      <p:grpSp>
        <p:nvGrpSpPr>
          <p:cNvPr id="8" name="Group 8"/>
          <p:cNvGrpSpPr/>
          <p:nvPr/>
        </p:nvGrpSpPr>
        <p:grpSpPr>
          <a:xfrm>
            <a:off x="9654566" y="5611146"/>
            <a:ext cx="7604734" cy="729562"/>
            <a:chOff x="0" y="0"/>
            <a:chExt cx="2454427" cy="235466"/>
          </a:xfrm>
        </p:grpSpPr>
        <p:sp>
          <p:nvSpPr>
            <p:cNvPr id="9" name="Freeform 9"/>
            <p:cNvSpPr/>
            <p:nvPr/>
          </p:nvSpPr>
          <p:spPr>
            <a:xfrm>
              <a:off x="0" y="0"/>
              <a:ext cx="2454427" cy="235466"/>
            </a:xfrm>
            <a:custGeom>
              <a:avLst/>
              <a:gdLst/>
              <a:ahLst/>
              <a:cxnLst/>
              <a:rect l="l" t="t" r="r" b="b"/>
              <a:pathLst>
                <a:path w="2454427" h="235466">
                  <a:moveTo>
                    <a:pt x="0" y="0"/>
                  </a:moveTo>
                  <a:lnTo>
                    <a:pt x="2454427" y="0"/>
                  </a:lnTo>
                  <a:lnTo>
                    <a:pt x="2454427" y="235466"/>
                  </a:lnTo>
                  <a:lnTo>
                    <a:pt x="0" y="235466"/>
                  </a:lnTo>
                  <a:close/>
                </a:path>
              </a:pathLst>
            </a:custGeom>
            <a:solidFill>
              <a:srgbClr val="000000">
                <a:alpha val="0"/>
              </a:srgbClr>
            </a:solidFill>
            <a:ln w="38100" cap="sq">
              <a:solidFill>
                <a:srgbClr val="343F56"/>
              </a:solidFill>
              <a:prstDash val="solid"/>
              <a:miter/>
            </a:ln>
          </p:spPr>
          <p:txBody>
            <a:bodyPr/>
            <a:lstStyle/>
            <a:p>
              <a:endParaRPr lang="de-DE"/>
            </a:p>
          </p:txBody>
        </p:sp>
        <p:sp>
          <p:nvSpPr>
            <p:cNvPr id="10" name="TextBox 10"/>
            <p:cNvSpPr txBox="1"/>
            <p:nvPr/>
          </p:nvSpPr>
          <p:spPr>
            <a:xfrm>
              <a:off x="0" y="-38100"/>
              <a:ext cx="2454427" cy="273566"/>
            </a:xfrm>
            <a:prstGeom prst="rect">
              <a:avLst/>
            </a:prstGeom>
          </p:spPr>
          <p:txBody>
            <a:bodyPr lIns="50800" tIns="50800" rIns="50800" bIns="50800" rtlCol="0" anchor="ctr"/>
            <a:lstStyle/>
            <a:p>
              <a:pPr algn="ctr">
                <a:lnSpc>
                  <a:spcPts val="2659"/>
                </a:lnSpc>
                <a:spcBef>
                  <a:spcPct val="0"/>
                </a:spcBef>
              </a:pPr>
              <a:endParaRPr/>
            </a:p>
          </p:txBody>
        </p:sp>
      </p:grpSp>
      <p:grpSp>
        <p:nvGrpSpPr>
          <p:cNvPr id="11" name="Group 11"/>
          <p:cNvGrpSpPr/>
          <p:nvPr/>
        </p:nvGrpSpPr>
        <p:grpSpPr>
          <a:xfrm>
            <a:off x="9654566" y="7561554"/>
            <a:ext cx="7604734" cy="729562"/>
            <a:chOff x="0" y="0"/>
            <a:chExt cx="2454427" cy="235466"/>
          </a:xfrm>
        </p:grpSpPr>
        <p:sp>
          <p:nvSpPr>
            <p:cNvPr id="12" name="Freeform 12"/>
            <p:cNvSpPr/>
            <p:nvPr/>
          </p:nvSpPr>
          <p:spPr>
            <a:xfrm>
              <a:off x="0" y="0"/>
              <a:ext cx="2454427" cy="235466"/>
            </a:xfrm>
            <a:custGeom>
              <a:avLst/>
              <a:gdLst/>
              <a:ahLst/>
              <a:cxnLst/>
              <a:rect l="l" t="t" r="r" b="b"/>
              <a:pathLst>
                <a:path w="2454427" h="235466">
                  <a:moveTo>
                    <a:pt x="0" y="0"/>
                  </a:moveTo>
                  <a:lnTo>
                    <a:pt x="2454427" y="0"/>
                  </a:lnTo>
                  <a:lnTo>
                    <a:pt x="2454427" y="235466"/>
                  </a:lnTo>
                  <a:lnTo>
                    <a:pt x="0" y="235466"/>
                  </a:lnTo>
                  <a:close/>
                </a:path>
              </a:pathLst>
            </a:custGeom>
            <a:solidFill>
              <a:srgbClr val="000000">
                <a:alpha val="0"/>
              </a:srgbClr>
            </a:solidFill>
            <a:ln w="38100" cap="sq">
              <a:solidFill>
                <a:srgbClr val="343F56"/>
              </a:solidFill>
              <a:prstDash val="solid"/>
              <a:miter/>
            </a:ln>
          </p:spPr>
          <p:txBody>
            <a:bodyPr/>
            <a:lstStyle/>
            <a:p>
              <a:endParaRPr lang="de-DE"/>
            </a:p>
          </p:txBody>
        </p:sp>
        <p:sp>
          <p:nvSpPr>
            <p:cNvPr id="13" name="TextBox 13"/>
            <p:cNvSpPr txBox="1"/>
            <p:nvPr/>
          </p:nvSpPr>
          <p:spPr>
            <a:xfrm>
              <a:off x="0" y="-38100"/>
              <a:ext cx="2454427" cy="273566"/>
            </a:xfrm>
            <a:prstGeom prst="rect">
              <a:avLst/>
            </a:prstGeom>
          </p:spPr>
          <p:txBody>
            <a:bodyPr lIns="50800" tIns="50800" rIns="50800" bIns="50800" rtlCol="0" anchor="ctr"/>
            <a:lstStyle/>
            <a:p>
              <a:pPr algn="ctr">
                <a:lnSpc>
                  <a:spcPts val="2659"/>
                </a:lnSpc>
                <a:spcBef>
                  <a:spcPct val="0"/>
                </a:spcBef>
              </a:pPr>
              <a:endParaRPr/>
            </a:p>
          </p:txBody>
        </p:sp>
      </p:grpSp>
      <p:grpSp>
        <p:nvGrpSpPr>
          <p:cNvPr id="14" name="Group 14"/>
          <p:cNvGrpSpPr/>
          <p:nvPr/>
        </p:nvGrpSpPr>
        <p:grpSpPr>
          <a:xfrm>
            <a:off x="1028700" y="6593867"/>
            <a:ext cx="7628114" cy="729562"/>
            <a:chOff x="0" y="0"/>
            <a:chExt cx="2461973" cy="235466"/>
          </a:xfrm>
        </p:grpSpPr>
        <p:sp>
          <p:nvSpPr>
            <p:cNvPr id="15" name="Freeform 15"/>
            <p:cNvSpPr/>
            <p:nvPr/>
          </p:nvSpPr>
          <p:spPr>
            <a:xfrm>
              <a:off x="0" y="0"/>
              <a:ext cx="2461973" cy="235466"/>
            </a:xfrm>
            <a:custGeom>
              <a:avLst/>
              <a:gdLst/>
              <a:ahLst/>
              <a:cxnLst/>
              <a:rect l="l" t="t" r="r" b="b"/>
              <a:pathLst>
                <a:path w="2461973" h="235466">
                  <a:moveTo>
                    <a:pt x="0" y="0"/>
                  </a:moveTo>
                  <a:lnTo>
                    <a:pt x="2461973" y="0"/>
                  </a:lnTo>
                  <a:lnTo>
                    <a:pt x="2461973" y="235466"/>
                  </a:lnTo>
                  <a:lnTo>
                    <a:pt x="0" y="235466"/>
                  </a:lnTo>
                  <a:close/>
                </a:path>
              </a:pathLst>
            </a:custGeom>
            <a:solidFill>
              <a:srgbClr val="000000">
                <a:alpha val="0"/>
              </a:srgbClr>
            </a:solidFill>
            <a:ln w="38100" cap="sq">
              <a:solidFill>
                <a:srgbClr val="343F56"/>
              </a:solidFill>
              <a:prstDash val="solid"/>
              <a:miter/>
            </a:ln>
          </p:spPr>
          <p:txBody>
            <a:bodyPr/>
            <a:lstStyle/>
            <a:p>
              <a:endParaRPr lang="de-DE"/>
            </a:p>
          </p:txBody>
        </p:sp>
        <p:sp>
          <p:nvSpPr>
            <p:cNvPr id="16" name="TextBox 16"/>
            <p:cNvSpPr txBox="1"/>
            <p:nvPr/>
          </p:nvSpPr>
          <p:spPr>
            <a:xfrm>
              <a:off x="0" y="-38100"/>
              <a:ext cx="2461973" cy="273566"/>
            </a:xfrm>
            <a:prstGeom prst="rect">
              <a:avLst/>
            </a:prstGeom>
          </p:spPr>
          <p:txBody>
            <a:bodyPr lIns="50800" tIns="50800" rIns="50800" bIns="50800" rtlCol="0" anchor="ctr"/>
            <a:lstStyle/>
            <a:p>
              <a:pPr algn="ctr">
                <a:lnSpc>
                  <a:spcPts val="2659"/>
                </a:lnSpc>
                <a:spcBef>
                  <a:spcPct val="0"/>
                </a:spcBef>
              </a:pPr>
              <a:endParaRPr/>
            </a:p>
          </p:txBody>
        </p:sp>
      </p:grpSp>
      <p:grpSp>
        <p:nvGrpSpPr>
          <p:cNvPr id="17" name="Group 17"/>
          <p:cNvGrpSpPr/>
          <p:nvPr/>
        </p:nvGrpSpPr>
        <p:grpSpPr>
          <a:xfrm>
            <a:off x="1028700" y="8528738"/>
            <a:ext cx="7628114" cy="729562"/>
            <a:chOff x="0" y="0"/>
            <a:chExt cx="2461973" cy="235466"/>
          </a:xfrm>
        </p:grpSpPr>
        <p:sp>
          <p:nvSpPr>
            <p:cNvPr id="18" name="Freeform 18"/>
            <p:cNvSpPr/>
            <p:nvPr/>
          </p:nvSpPr>
          <p:spPr>
            <a:xfrm>
              <a:off x="0" y="0"/>
              <a:ext cx="2461973" cy="235466"/>
            </a:xfrm>
            <a:custGeom>
              <a:avLst/>
              <a:gdLst/>
              <a:ahLst/>
              <a:cxnLst/>
              <a:rect l="l" t="t" r="r" b="b"/>
              <a:pathLst>
                <a:path w="2461973" h="235466">
                  <a:moveTo>
                    <a:pt x="0" y="0"/>
                  </a:moveTo>
                  <a:lnTo>
                    <a:pt x="2461973" y="0"/>
                  </a:lnTo>
                  <a:lnTo>
                    <a:pt x="2461973" y="235466"/>
                  </a:lnTo>
                  <a:lnTo>
                    <a:pt x="0" y="235466"/>
                  </a:lnTo>
                  <a:close/>
                </a:path>
              </a:pathLst>
            </a:custGeom>
            <a:solidFill>
              <a:srgbClr val="000000">
                <a:alpha val="0"/>
              </a:srgbClr>
            </a:solidFill>
            <a:ln w="38100" cap="sq">
              <a:solidFill>
                <a:srgbClr val="343F56"/>
              </a:solidFill>
              <a:prstDash val="solid"/>
              <a:miter/>
            </a:ln>
          </p:spPr>
          <p:txBody>
            <a:bodyPr/>
            <a:lstStyle/>
            <a:p>
              <a:endParaRPr lang="de-DE"/>
            </a:p>
          </p:txBody>
        </p:sp>
        <p:sp>
          <p:nvSpPr>
            <p:cNvPr id="19" name="TextBox 19"/>
            <p:cNvSpPr txBox="1"/>
            <p:nvPr/>
          </p:nvSpPr>
          <p:spPr>
            <a:xfrm>
              <a:off x="0" y="-38100"/>
              <a:ext cx="2461973" cy="273566"/>
            </a:xfrm>
            <a:prstGeom prst="rect">
              <a:avLst/>
            </a:prstGeom>
          </p:spPr>
          <p:txBody>
            <a:bodyPr lIns="50800" tIns="50800" rIns="50800" bIns="50800" rtlCol="0" anchor="ctr"/>
            <a:lstStyle/>
            <a:p>
              <a:pPr algn="ctr">
                <a:lnSpc>
                  <a:spcPts val="2659"/>
                </a:lnSpc>
                <a:spcBef>
                  <a:spcPct val="0"/>
                </a:spcBef>
              </a:pPr>
              <a:endParaRPr/>
            </a:p>
          </p:txBody>
        </p:sp>
      </p:grpSp>
      <p:grpSp>
        <p:nvGrpSpPr>
          <p:cNvPr id="20" name="Group 20"/>
          <p:cNvGrpSpPr/>
          <p:nvPr/>
        </p:nvGrpSpPr>
        <p:grpSpPr>
          <a:xfrm>
            <a:off x="9654566" y="6593867"/>
            <a:ext cx="7604734" cy="729562"/>
            <a:chOff x="0" y="0"/>
            <a:chExt cx="2454427" cy="235466"/>
          </a:xfrm>
        </p:grpSpPr>
        <p:sp>
          <p:nvSpPr>
            <p:cNvPr id="21" name="Freeform 21"/>
            <p:cNvSpPr/>
            <p:nvPr/>
          </p:nvSpPr>
          <p:spPr>
            <a:xfrm>
              <a:off x="0" y="0"/>
              <a:ext cx="2454427" cy="235466"/>
            </a:xfrm>
            <a:custGeom>
              <a:avLst/>
              <a:gdLst/>
              <a:ahLst/>
              <a:cxnLst/>
              <a:rect l="l" t="t" r="r" b="b"/>
              <a:pathLst>
                <a:path w="2454427" h="235466">
                  <a:moveTo>
                    <a:pt x="0" y="0"/>
                  </a:moveTo>
                  <a:lnTo>
                    <a:pt x="2454427" y="0"/>
                  </a:lnTo>
                  <a:lnTo>
                    <a:pt x="2454427" y="235466"/>
                  </a:lnTo>
                  <a:lnTo>
                    <a:pt x="0" y="235466"/>
                  </a:lnTo>
                  <a:close/>
                </a:path>
              </a:pathLst>
            </a:custGeom>
            <a:solidFill>
              <a:srgbClr val="343F56"/>
            </a:solidFill>
            <a:ln cap="sq">
              <a:noFill/>
              <a:prstDash val="solid"/>
              <a:miter/>
            </a:ln>
          </p:spPr>
          <p:txBody>
            <a:bodyPr/>
            <a:lstStyle/>
            <a:p>
              <a:endParaRPr lang="de-DE"/>
            </a:p>
          </p:txBody>
        </p:sp>
        <p:sp>
          <p:nvSpPr>
            <p:cNvPr id="22" name="TextBox 22"/>
            <p:cNvSpPr txBox="1"/>
            <p:nvPr/>
          </p:nvSpPr>
          <p:spPr>
            <a:xfrm>
              <a:off x="0" y="-38100"/>
              <a:ext cx="2454427" cy="273566"/>
            </a:xfrm>
            <a:prstGeom prst="rect">
              <a:avLst/>
            </a:prstGeom>
          </p:spPr>
          <p:txBody>
            <a:bodyPr lIns="50800" tIns="50800" rIns="50800" bIns="50800" rtlCol="0" anchor="ctr"/>
            <a:lstStyle/>
            <a:p>
              <a:pPr algn="ctr">
                <a:lnSpc>
                  <a:spcPts val="2659"/>
                </a:lnSpc>
                <a:spcBef>
                  <a:spcPct val="0"/>
                </a:spcBef>
              </a:pPr>
              <a:endParaRPr/>
            </a:p>
          </p:txBody>
        </p:sp>
      </p:grpSp>
      <p:grpSp>
        <p:nvGrpSpPr>
          <p:cNvPr id="23" name="Group 23"/>
          <p:cNvGrpSpPr/>
          <p:nvPr/>
        </p:nvGrpSpPr>
        <p:grpSpPr>
          <a:xfrm>
            <a:off x="9654566" y="8513199"/>
            <a:ext cx="7604734" cy="729562"/>
            <a:chOff x="0" y="0"/>
            <a:chExt cx="2454427" cy="235466"/>
          </a:xfrm>
        </p:grpSpPr>
        <p:sp>
          <p:nvSpPr>
            <p:cNvPr id="24" name="Freeform 24"/>
            <p:cNvSpPr/>
            <p:nvPr/>
          </p:nvSpPr>
          <p:spPr>
            <a:xfrm>
              <a:off x="0" y="0"/>
              <a:ext cx="2454427" cy="235466"/>
            </a:xfrm>
            <a:custGeom>
              <a:avLst/>
              <a:gdLst/>
              <a:ahLst/>
              <a:cxnLst/>
              <a:rect l="l" t="t" r="r" b="b"/>
              <a:pathLst>
                <a:path w="2454427" h="235466">
                  <a:moveTo>
                    <a:pt x="0" y="0"/>
                  </a:moveTo>
                  <a:lnTo>
                    <a:pt x="2454427" y="0"/>
                  </a:lnTo>
                  <a:lnTo>
                    <a:pt x="2454427" y="235466"/>
                  </a:lnTo>
                  <a:lnTo>
                    <a:pt x="0" y="235466"/>
                  </a:lnTo>
                  <a:close/>
                </a:path>
              </a:pathLst>
            </a:custGeom>
            <a:solidFill>
              <a:srgbClr val="343F56"/>
            </a:solidFill>
            <a:ln cap="sq">
              <a:noFill/>
              <a:prstDash val="solid"/>
              <a:miter/>
            </a:ln>
          </p:spPr>
          <p:txBody>
            <a:bodyPr/>
            <a:lstStyle/>
            <a:p>
              <a:endParaRPr lang="de-DE"/>
            </a:p>
          </p:txBody>
        </p:sp>
        <p:sp>
          <p:nvSpPr>
            <p:cNvPr id="25" name="TextBox 25"/>
            <p:cNvSpPr txBox="1"/>
            <p:nvPr/>
          </p:nvSpPr>
          <p:spPr>
            <a:xfrm>
              <a:off x="0" y="-38100"/>
              <a:ext cx="2454427" cy="273566"/>
            </a:xfrm>
            <a:prstGeom prst="rect">
              <a:avLst/>
            </a:prstGeom>
          </p:spPr>
          <p:txBody>
            <a:bodyPr lIns="50800" tIns="50800" rIns="50800" bIns="50800" rtlCol="0" anchor="ctr"/>
            <a:lstStyle/>
            <a:p>
              <a:pPr algn="ctr">
                <a:lnSpc>
                  <a:spcPts val="2659"/>
                </a:lnSpc>
                <a:spcBef>
                  <a:spcPct val="0"/>
                </a:spcBef>
              </a:pPr>
              <a:endParaRPr/>
            </a:p>
          </p:txBody>
        </p:sp>
      </p:grpSp>
      <p:sp>
        <p:nvSpPr>
          <p:cNvPr id="26" name="TextBox 26"/>
          <p:cNvSpPr txBox="1"/>
          <p:nvPr/>
        </p:nvSpPr>
        <p:spPr>
          <a:xfrm>
            <a:off x="1240504" y="5766881"/>
            <a:ext cx="7204506" cy="401542"/>
          </a:xfrm>
          <a:prstGeom prst="rect">
            <a:avLst/>
          </a:prstGeom>
        </p:spPr>
        <p:txBody>
          <a:bodyPr lIns="0" tIns="0" rIns="0" bIns="0" rtlCol="0" anchor="t">
            <a:spAutoFit/>
          </a:bodyPr>
          <a:lstStyle/>
          <a:p>
            <a:pPr algn="ctr">
              <a:lnSpc>
                <a:spcPts val="3198"/>
              </a:lnSpc>
            </a:pPr>
            <a:r>
              <a:rPr lang="en-US" sz="2284" b="1">
                <a:solidFill>
                  <a:srgbClr val="F5E6CA"/>
                </a:solidFill>
                <a:latin typeface="Hagrid Ultra-Bold"/>
                <a:ea typeface="Hagrid Ultra-Bold"/>
                <a:cs typeface="Hagrid Ultra-Bold"/>
                <a:sym typeface="Hagrid Ultra-Bold"/>
              </a:rPr>
              <a:t>THEORIEN &amp; HANDLUNGSKONZEPTE</a:t>
            </a:r>
          </a:p>
        </p:txBody>
      </p:sp>
      <p:sp>
        <p:nvSpPr>
          <p:cNvPr id="27" name="TextBox 27"/>
          <p:cNvSpPr txBox="1"/>
          <p:nvPr/>
        </p:nvSpPr>
        <p:spPr>
          <a:xfrm>
            <a:off x="1964480" y="7752054"/>
            <a:ext cx="5451033" cy="401542"/>
          </a:xfrm>
          <a:prstGeom prst="rect">
            <a:avLst/>
          </a:prstGeom>
        </p:spPr>
        <p:txBody>
          <a:bodyPr lIns="0" tIns="0" rIns="0" bIns="0" rtlCol="0" anchor="t">
            <a:spAutoFit/>
          </a:bodyPr>
          <a:lstStyle/>
          <a:p>
            <a:pPr algn="ctr">
              <a:lnSpc>
                <a:spcPts val="3198"/>
              </a:lnSpc>
            </a:pPr>
            <a:r>
              <a:rPr lang="en-US" sz="2284" b="1">
                <a:solidFill>
                  <a:srgbClr val="F5E6CA"/>
                </a:solidFill>
                <a:latin typeface="Hagrid Heavy"/>
                <a:ea typeface="Hagrid Heavy"/>
                <a:cs typeface="Hagrid Heavy"/>
                <a:sym typeface="Hagrid Heavy"/>
              </a:rPr>
              <a:t>PÄD. KONZEPTE &amp; METHODEN </a:t>
            </a:r>
          </a:p>
        </p:txBody>
      </p:sp>
      <p:sp>
        <p:nvSpPr>
          <p:cNvPr id="28" name="TextBox 28"/>
          <p:cNvSpPr txBox="1"/>
          <p:nvPr/>
        </p:nvSpPr>
        <p:spPr>
          <a:xfrm>
            <a:off x="12561813" y="5757939"/>
            <a:ext cx="4151584" cy="393770"/>
          </a:xfrm>
          <a:prstGeom prst="rect">
            <a:avLst/>
          </a:prstGeom>
        </p:spPr>
        <p:txBody>
          <a:bodyPr lIns="0" tIns="0" rIns="0" bIns="0" rtlCol="0" anchor="t">
            <a:spAutoFit/>
          </a:bodyPr>
          <a:lstStyle/>
          <a:p>
            <a:pPr algn="ctr">
              <a:lnSpc>
                <a:spcPts val="3198"/>
              </a:lnSpc>
            </a:pPr>
            <a:r>
              <a:rPr lang="en-US" sz="2284" b="1">
                <a:solidFill>
                  <a:srgbClr val="F5E6CA"/>
                </a:solidFill>
                <a:latin typeface="Hagrid Heavy"/>
                <a:ea typeface="Hagrid Heavy"/>
                <a:cs typeface="Hagrid Heavy"/>
                <a:sym typeface="Hagrid Heavy"/>
              </a:rPr>
              <a:t>LITERARY PREVIEW</a:t>
            </a:r>
          </a:p>
        </p:txBody>
      </p:sp>
      <p:sp>
        <p:nvSpPr>
          <p:cNvPr id="29" name="TextBox 29"/>
          <p:cNvSpPr txBox="1"/>
          <p:nvPr/>
        </p:nvSpPr>
        <p:spPr>
          <a:xfrm>
            <a:off x="10410886" y="5757675"/>
            <a:ext cx="6092094" cy="399164"/>
          </a:xfrm>
          <a:prstGeom prst="rect">
            <a:avLst/>
          </a:prstGeom>
        </p:spPr>
        <p:txBody>
          <a:bodyPr lIns="0" tIns="0" rIns="0" bIns="0" rtlCol="0" anchor="t">
            <a:spAutoFit/>
          </a:bodyPr>
          <a:lstStyle/>
          <a:p>
            <a:pPr algn="ctr">
              <a:lnSpc>
                <a:spcPts val="3198"/>
              </a:lnSpc>
            </a:pPr>
            <a:r>
              <a:rPr lang="en-US" sz="2284" b="1">
                <a:solidFill>
                  <a:srgbClr val="343F56"/>
                </a:solidFill>
                <a:latin typeface="Hagrid Heavy"/>
                <a:ea typeface="Hagrid Heavy"/>
                <a:cs typeface="Hagrid Heavy"/>
                <a:sym typeface="Hagrid Heavy"/>
              </a:rPr>
              <a:t>CHANCEN UND GRENZEN</a:t>
            </a:r>
          </a:p>
        </p:txBody>
      </p:sp>
      <p:sp>
        <p:nvSpPr>
          <p:cNvPr id="30" name="TextBox 30"/>
          <p:cNvSpPr txBox="1"/>
          <p:nvPr/>
        </p:nvSpPr>
        <p:spPr>
          <a:xfrm>
            <a:off x="10118640" y="7713954"/>
            <a:ext cx="6676586" cy="389639"/>
          </a:xfrm>
          <a:prstGeom prst="rect">
            <a:avLst/>
          </a:prstGeom>
        </p:spPr>
        <p:txBody>
          <a:bodyPr lIns="0" tIns="0" rIns="0" bIns="0" rtlCol="0" anchor="t">
            <a:spAutoFit/>
          </a:bodyPr>
          <a:lstStyle/>
          <a:p>
            <a:pPr algn="ctr">
              <a:lnSpc>
                <a:spcPts val="3198"/>
              </a:lnSpc>
            </a:pPr>
            <a:r>
              <a:rPr lang="en-US" sz="2284" b="1">
                <a:solidFill>
                  <a:srgbClr val="343F56"/>
                </a:solidFill>
                <a:latin typeface="Hagrid Ultra-Bold"/>
                <a:ea typeface="Hagrid Ultra-Bold"/>
                <a:cs typeface="Hagrid Ultra-Bold"/>
                <a:sym typeface="Hagrid Ultra-Bold"/>
              </a:rPr>
              <a:t>TEILHABE</a:t>
            </a:r>
          </a:p>
        </p:txBody>
      </p:sp>
      <p:sp>
        <p:nvSpPr>
          <p:cNvPr id="31" name="TextBox 31"/>
          <p:cNvSpPr txBox="1"/>
          <p:nvPr/>
        </p:nvSpPr>
        <p:spPr>
          <a:xfrm>
            <a:off x="1134602" y="6714953"/>
            <a:ext cx="7416310" cy="389639"/>
          </a:xfrm>
          <a:prstGeom prst="rect">
            <a:avLst/>
          </a:prstGeom>
        </p:spPr>
        <p:txBody>
          <a:bodyPr lIns="0" tIns="0" rIns="0" bIns="0" rtlCol="0" anchor="t">
            <a:spAutoFit/>
          </a:bodyPr>
          <a:lstStyle/>
          <a:p>
            <a:pPr algn="ctr">
              <a:lnSpc>
                <a:spcPts val="3198"/>
              </a:lnSpc>
            </a:pPr>
            <a:r>
              <a:rPr lang="en-US" sz="2284" b="1">
                <a:solidFill>
                  <a:srgbClr val="343F56"/>
                </a:solidFill>
                <a:latin typeface="Hagrid Ultra-Bold"/>
                <a:ea typeface="Hagrid Ultra-Bold"/>
                <a:cs typeface="Hagrid Ultra-Bold"/>
                <a:sym typeface="Hagrid Ultra-Bold"/>
              </a:rPr>
              <a:t>METHODEN DER SOZIALEN ARBEIT</a:t>
            </a:r>
          </a:p>
        </p:txBody>
      </p:sp>
      <p:sp>
        <p:nvSpPr>
          <p:cNvPr id="32" name="TextBox 32"/>
          <p:cNvSpPr txBox="1"/>
          <p:nvPr/>
        </p:nvSpPr>
        <p:spPr>
          <a:xfrm>
            <a:off x="1746355" y="8653067"/>
            <a:ext cx="5466942" cy="382654"/>
          </a:xfrm>
          <a:prstGeom prst="rect">
            <a:avLst/>
          </a:prstGeom>
        </p:spPr>
        <p:txBody>
          <a:bodyPr lIns="0" tIns="0" rIns="0" bIns="0" rtlCol="0" anchor="t">
            <a:spAutoFit/>
          </a:bodyPr>
          <a:lstStyle/>
          <a:p>
            <a:pPr algn="ctr">
              <a:lnSpc>
                <a:spcPts val="3058"/>
              </a:lnSpc>
            </a:pPr>
            <a:r>
              <a:rPr lang="en-US" sz="2184" b="1">
                <a:solidFill>
                  <a:srgbClr val="343F56"/>
                </a:solidFill>
                <a:latin typeface="Hagrid Ultra-Bold"/>
                <a:ea typeface="Hagrid Ultra-Bold"/>
                <a:cs typeface="Hagrid Ultra-Bold"/>
                <a:sym typeface="Hagrid Ultra-Bold"/>
              </a:rPr>
              <a:t>UNTERSTÜTZUNGSMÖGLICHKEITEN</a:t>
            </a:r>
          </a:p>
        </p:txBody>
      </p:sp>
      <p:sp>
        <p:nvSpPr>
          <p:cNvPr id="33" name="TextBox 33"/>
          <p:cNvSpPr txBox="1"/>
          <p:nvPr/>
        </p:nvSpPr>
        <p:spPr>
          <a:xfrm>
            <a:off x="10602829" y="6714953"/>
            <a:ext cx="5708209" cy="401542"/>
          </a:xfrm>
          <a:prstGeom prst="rect">
            <a:avLst/>
          </a:prstGeom>
        </p:spPr>
        <p:txBody>
          <a:bodyPr lIns="0" tIns="0" rIns="0" bIns="0" rtlCol="0" anchor="t">
            <a:spAutoFit/>
          </a:bodyPr>
          <a:lstStyle/>
          <a:p>
            <a:pPr algn="ctr">
              <a:lnSpc>
                <a:spcPts val="3198"/>
              </a:lnSpc>
            </a:pPr>
            <a:r>
              <a:rPr lang="en-US" sz="2284" b="1">
                <a:solidFill>
                  <a:srgbClr val="F5E6CA"/>
                </a:solidFill>
                <a:latin typeface="Hagrid Heavy"/>
                <a:ea typeface="Hagrid Heavy"/>
                <a:cs typeface="Hagrid Heavy"/>
                <a:sym typeface="Hagrid Heavy"/>
              </a:rPr>
              <a:t>PRÄVENTION</a:t>
            </a:r>
          </a:p>
        </p:txBody>
      </p:sp>
      <p:sp>
        <p:nvSpPr>
          <p:cNvPr id="34" name="TextBox 34"/>
          <p:cNvSpPr txBox="1"/>
          <p:nvPr/>
        </p:nvSpPr>
        <p:spPr>
          <a:xfrm>
            <a:off x="10513852" y="8650688"/>
            <a:ext cx="5886162" cy="401542"/>
          </a:xfrm>
          <a:prstGeom prst="rect">
            <a:avLst/>
          </a:prstGeom>
        </p:spPr>
        <p:txBody>
          <a:bodyPr lIns="0" tIns="0" rIns="0" bIns="0" rtlCol="0" anchor="t">
            <a:spAutoFit/>
          </a:bodyPr>
          <a:lstStyle/>
          <a:p>
            <a:pPr algn="ctr">
              <a:lnSpc>
                <a:spcPts val="3198"/>
              </a:lnSpc>
            </a:pPr>
            <a:r>
              <a:rPr lang="en-US" sz="2284" b="1">
                <a:solidFill>
                  <a:srgbClr val="F5E6CA"/>
                </a:solidFill>
                <a:latin typeface="Hagrid Heavy"/>
                <a:ea typeface="Hagrid Heavy"/>
                <a:cs typeface="Hagrid Heavy"/>
                <a:sym typeface="Hagrid Heavy"/>
              </a:rPr>
              <a:t>CHANCENGERECHTIGKEIT </a:t>
            </a:r>
          </a:p>
        </p:txBody>
      </p:sp>
      <p:sp>
        <p:nvSpPr>
          <p:cNvPr id="35" name="TextBox 35"/>
          <p:cNvSpPr txBox="1"/>
          <p:nvPr/>
        </p:nvSpPr>
        <p:spPr>
          <a:xfrm>
            <a:off x="4479826" y="1401263"/>
            <a:ext cx="9328348" cy="1340486"/>
          </a:xfrm>
          <a:prstGeom prst="rect">
            <a:avLst/>
          </a:prstGeom>
        </p:spPr>
        <p:txBody>
          <a:bodyPr lIns="0" tIns="0" rIns="0" bIns="0" rtlCol="0" anchor="t">
            <a:spAutoFit/>
          </a:bodyPr>
          <a:lstStyle/>
          <a:p>
            <a:pPr algn="ctr">
              <a:lnSpc>
                <a:spcPts val="10639"/>
              </a:lnSpc>
            </a:pPr>
            <a:r>
              <a:rPr lang="en-US" sz="7599" b="1">
                <a:solidFill>
                  <a:srgbClr val="343F56"/>
                </a:solidFill>
                <a:latin typeface="Hagrid Heavy"/>
                <a:ea typeface="Hagrid Heavy"/>
                <a:cs typeface="Hagrid Heavy"/>
                <a:sym typeface="Hagrid Heavy"/>
              </a:rPr>
              <a:t>HINWEISE </a:t>
            </a:r>
          </a:p>
        </p:txBody>
      </p:sp>
      <p:sp>
        <p:nvSpPr>
          <p:cNvPr id="36" name="TextBox 36"/>
          <p:cNvSpPr txBox="1"/>
          <p:nvPr/>
        </p:nvSpPr>
        <p:spPr>
          <a:xfrm>
            <a:off x="6993402" y="813753"/>
            <a:ext cx="4301196" cy="382269"/>
          </a:xfrm>
          <a:prstGeom prst="rect">
            <a:avLst/>
          </a:prstGeom>
        </p:spPr>
        <p:txBody>
          <a:bodyPr lIns="0" tIns="0" rIns="0" bIns="0" rtlCol="0" anchor="t">
            <a:spAutoFit/>
          </a:bodyPr>
          <a:lstStyle/>
          <a:p>
            <a:pPr algn="ctr">
              <a:lnSpc>
                <a:spcPts val="3080"/>
              </a:lnSpc>
            </a:pPr>
            <a:r>
              <a:rPr lang="en-US" sz="2200" b="1">
                <a:solidFill>
                  <a:srgbClr val="343F56"/>
                </a:solidFill>
                <a:latin typeface="Hagrid Ultra-Bold"/>
                <a:ea typeface="Hagrid Ultra-Bold"/>
                <a:cs typeface="Hagrid Ultra-Bold"/>
                <a:sym typeface="Hagrid Ultra-Bold"/>
              </a:rPr>
              <a:t>ABITURSCHWERPUNKT 3</a:t>
            </a:r>
          </a:p>
        </p:txBody>
      </p:sp>
      <p:sp>
        <p:nvSpPr>
          <p:cNvPr id="37" name="TextBox 37"/>
          <p:cNvSpPr txBox="1"/>
          <p:nvPr/>
        </p:nvSpPr>
        <p:spPr>
          <a:xfrm>
            <a:off x="2448895" y="2715433"/>
            <a:ext cx="13390211" cy="1512580"/>
          </a:xfrm>
          <a:prstGeom prst="rect">
            <a:avLst/>
          </a:prstGeom>
        </p:spPr>
        <p:txBody>
          <a:bodyPr lIns="0" tIns="0" rIns="0" bIns="0" rtlCol="0" anchor="t">
            <a:spAutoFit/>
          </a:bodyPr>
          <a:lstStyle/>
          <a:p>
            <a:pPr algn="ctr">
              <a:lnSpc>
                <a:spcPts val="12179"/>
              </a:lnSpc>
            </a:pPr>
            <a:r>
              <a:rPr lang="en-US" sz="8699">
                <a:solidFill>
                  <a:srgbClr val="343F56"/>
                </a:solidFill>
                <a:latin typeface="Playlist Script"/>
                <a:ea typeface="Playlist Script"/>
                <a:cs typeface="Playlist Script"/>
                <a:sym typeface="Playlist Script"/>
              </a:rPr>
              <a:t>Thematische Aspekte II</a:t>
            </a:r>
          </a:p>
        </p:txBody>
      </p:sp>
      <p:grpSp>
        <p:nvGrpSpPr>
          <p:cNvPr id="38" name="Group 38"/>
          <p:cNvGrpSpPr/>
          <p:nvPr/>
        </p:nvGrpSpPr>
        <p:grpSpPr>
          <a:xfrm>
            <a:off x="1028700" y="4561388"/>
            <a:ext cx="7628114" cy="729562"/>
            <a:chOff x="0" y="0"/>
            <a:chExt cx="2461973" cy="235466"/>
          </a:xfrm>
        </p:grpSpPr>
        <p:sp>
          <p:nvSpPr>
            <p:cNvPr id="39" name="Freeform 39"/>
            <p:cNvSpPr/>
            <p:nvPr/>
          </p:nvSpPr>
          <p:spPr>
            <a:xfrm>
              <a:off x="0" y="0"/>
              <a:ext cx="2461973" cy="235466"/>
            </a:xfrm>
            <a:custGeom>
              <a:avLst/>
              <a:gdLst/>
              <a:ahLst/>
              <a:cxnLst/>
              <a:rect l="l" t="t" r="r" b="b"/>
              <a:pathLst>
                <a:path w="2461973" h="235466">
                  <a:moveTo>
                    <a:pt x="0" y="0"/>
                  </a:moveTo>
                  <a:lnTo>
                    <a:pt x="2461973" y="0"/>
                  </a:lnTo>
                  <a:lnTo>
                    <a:pt x="2461973" y="235466"/>
                  </a:lnTo>
                  <a:lnTo>
                    <a:pt x="0" y="235466"/>
                  </a:lnTo>
                  <a:close/>
                </a:path>
              </a:pathLst>
            </a:custGeom>
            <a:solidFill>
              <a:srgbClr val="000000">
                <a:alpha val="0"/>
              </a:srgbClr>
            </a:solidFill>
            <a:ln w="38100" cap="sq">
              <a:solidFill>
                <a:srgbClr val="343F56"/>
              </a:solidFill>
              <a:prstDash val="solid"/>
              <a:miter/>
            </a:ln>
          </p:spPr>
          <p:txBody>
            <a:bodyPr/>
            <a:lstStyle/>
            <a:p>
              <a:endParaRPr lang="de-DE"/>
            </a:p>
          </p:txBody>
        </p:sp>
        <p:sp>
          <p:nvSpPr>
            <p:cNvPr id="40" name="TextBox 40"/>
            <p:cNvSpPr txBox="1"/>
            <p:nvPr/>
          </p:nvSpPr>
          <p:spPr>
            <a:xfrm>
              <a:off x="0" y="-38100"/>
              <a:ext cx="2461973" cy="273566"/>
            </a:xfrm>
            <a:prstGeom prst="rect">
              <a:avLst/>
            </a:prstGeom>
          </p:spPr>
          <p:txBody>
            <a:bodyPr lIns="50800" tIns="50800" rIns="50800" bIns="50800" rtlCol="0" anchor="ctr"/>
            <a:lstStyle/>
            <a:p>
              <a:pPr algn="ctr">
                <a:lnSpc>
                  <a:spcPts val="2659"/>
                </a:lnSpc>
                <a:spcBef>
                  <a:spcPct val="0"/>
                </a:spcBef>
              </a:pPr>
              <a:endParaRPr/>
            </a:p>
          </p:txBody>
        </p:sp>
      </p:grpSp>
      <p:grpSp>
        <p:nvGrpSpPr>
          <p:cNvPr id="41" name="Group 41"/>
          <p:cNvGrpSpPr/>
          <p:nvPr/>
        </p:nvGrpSpPr>
        <p:grpSpPr>
          <a:xfrm>
            <a:off x="9654566" y="4561388"/>
            <a:ext cx="7604734" cy="894035"/>
            <a:chOff x="0" y="0"/>
            <a:chExt cx="2454427" cy="288550"/>
          </a:xfrm>
        </p:grpSpPr>
        <p:sp>
          <p:nvSpPr>
            <p:cNvPr id="42" name="Freeform 42"/>
            <p:cNvSpPr/>
            <p:nvPr/>
          </p:nvSpPr>
          <p:spPr>
            <a:xfrm>
              <a:off x="0" y="0"/>
              <a:ext cx="2454427" cy="288550"/>
            </a:xfrm>
            <a:custGeom>
              <a:avLst/>
              <a:gdLst/>
              <a:ahLst/>
              <a:cxnLst/>
              <a:rect l="l" t="t" r="r" b="b"/>
              <a:pathLst>
                <a:path w="2454427" h="288550">
                  <a:moveTo>
                    <a:pt x="0" y="0"/>
                  </a:moveTo>
                  <a:lnTo>
                    <a:pt x="2454427" y="0"/>
                  </a:lnTo>
                  <a:lnTo>
                    <a:pt x="2454427" y="288550"/>
                  </a:lnTo>
                  <a:lnTo>
                    <a:pt x="0" y="288550"/>
                  </a:lnTo>
                  <a:close/>
                </a:path>
              </a:pathLst>
            </a:custGeom>
            <a:solidFill>
              <a:srgbClr val="343F56"/>
            </a:solidFill>
            <a:ln cap="sq">
              <a:noFill/>
              <a:prstDash val="solid"/>
              <a:miter/>
            </a:ln>
          </p:spPr>
          <p:txBody>
            <a:bodyPr/>
            <a:lstStyle/>
            <a:p>
              <a:endParaRPr lang="de-DE"/>
            </a:p>
          </p:txBody>
        </p:sp>
        <p:sp>
          <p:nvSpPr>
            <p:cNvPr id="43" name="TextBox 43"/>
            <p:cNvSpPr txBox="1"/>
            <p:nvPr/>
          </p:nvSpPr>
          <p:spPr>
            <a:xfrm>
              <a:off x="0" y="-38100"/>
              <a:ext cx="2454427" cy="326650"/>
            </a:xfrm>
            <a:prstGeom prst="rect">
              <a:avLst/>
            </a:prstGeom>
          </p:spPr>
          <p:txBody>
            <a:bodyPr lIns="50800" tIns="50800" rIns="50800" bIns="50800" rtlCol="0" anchor="ctr"/>
            <a:lstStyle/>
            <a:p>
              <a:pPr algn="ctr">
                <a:lnSpc>
                  <a:spcPts val="2659"/>
                </a:lnSpc>
                <a:spcBef>
                  <a:spcPct val="0"/>
                </a:spcBef>
              </a:pPr>
              <a:r>
                <a:rPr lang="en-US" sz="1899">
                  <a:solidFill>
                    <a:srgbClr val="F5E6CA"/>
                  </a:solidFill>
                  <a:latin typeface="Open Sans Light"/>
                  <a:ea typeface="Open Sans Light"/>
                  <a:cs typeface="Open Sans Light"/>
                  <a:sym typeface="Open Sans Light"/>
                </a:rPr>
                <a:t>A</a:t>
              </a:r>
            </a:p>
          </p:txBody>
        </p:sp>
      </p:grpSp>
      <p:sp>
        <p:nvSpPr>
          <p:cNvPr id="44" name="TextBox 44"/>
          <p:cNvSpPr txBox="1"/>
          <p:nvPr/>
        </p:nvSpPr>
        <p:spPr>
          <a:xfrm>
            <a:off x="2614205" y="4753861"/>
            <a:ext cx="4151584" cy="399164"/>
          </a:xfrm>
          <a:prstGeom prst="rect">
            <a:avLst/>
          </a:prstGeom>
        </p:spPr>
        <p:txBody>
          <a:bodyPr lIns="0" tIns="0" rIns="0" bIns="0" rtlCol="0" anchor="t">
            <a:spAutoFit/>
          </a:bodyPr>
          <a:lstStyle/>
          <a:p>
            <a:pPr algn="ctr">
              <a:lnSpc>
                <a:spcPts val="3198"/>
              </a:lnSpc>
            </a:pPr>
            <a:r>
              <a:rPr lang="en-US" sz="2284" b="1">
                <a:solidFill>
                  <a:srgbClr val="343F56"/>
                </a:solidFill>
                <a:latin typeface="Hagrid Heavy"/>
                <a:ea typeface="Hagrid Heavy"/>
                <a:cs typeface="Hagrid Heavy"/>
                <a:sym typeface="Hagrid Heavy"/>
              </a:rPr>
              <a:t>HINWEISE LG 5</a:t>
            </a:r>
          </a:p>
        </p:txBody>
      </p:sp>
      <p:sp>
        <p:nvSpPr>
          <p:cNvPr id="45" name="TextBox 45"/>
          <p:cNvSpPr txBox="1"/>
          <p:nvPr/>
        </p:nvSpPr>
        <p:spPr>
          <a:xfrm>
            <a:off x="12111362" y="4701585"/>
            <a:ext cx="3393623" cy="399164"/>
          </a:xfrm>
          <a:prstGeom prst="rect">
            <a:avLst/>
          </a:prstGeom>
        </p:spPr>
        <p:txBody>
          <a:bodyPr lIns="0" tIns="0" rIns="0" bIns="0" rtlCol="0" anchor="t">
            <a:spAutoFit/>
          </a:bodyPr>
          <a:lstStyle/>
          <a:p>
            <a:pPr algn="ctr">
              <a:lnSpc>
                <a:spcPts val="3198"/>
              </a:lnSpc>
            </a:pPr>
            <a:r>
              <a:rPr lang="en-US" sz="2284" b="1">
                <a:solidFill>
                  <a:srgbClr val="F5E6CA"/>
                </a:solidFill>
                <a:latin typeface="Hagrid Heavy"/>
                <a:ea typeface="Hagrid Heavy"/>
                <a:cs typeface="Hagrid Heavy"/>
                <a:sym typeface="Hagrid Heavy"/>
              </a:rPr>
              <a:t>JUGENDHILFE</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343F56"/>
        </a:solidFill>
        <a:effectLst/>
      </p:bgPr>
    </p:bg>
    <p:spTree>
      <p:nvGrpSpPr>
        <p:cNvPr id="1" name=""/>
        <p:cNvGrpSpPr/>
        <p:nvPr/>
      </p:nvGrpSpPr>
      <p:grpSpPr>
        <a:xfrm>
          <a:off x="0" y="0"/>
          <a:ext cx="0" cy="0"/>
          <a:chOff x="0" y="0"/>
          <a:chExt cx="0" cy="0"/>
        </a:xfrm>
      </p:grpSpPr>
      <p:sp>
        <p:nvSpPr>
          <p:cNvPr id="2" name="Freeform 2"/>
          <p:cNvSpPr/>
          <p:nvPr/>
        </p:nvSpPr>
        <p:spPr>
          <a:xfrm>
            <a:off x="-1815850" y="-1459900"/>
            <a:ext cx="4572000" cy="4114800"/>
          </a:xfrm>
          <a:custGeom>
            <a:avLst/>
            <a:gdLst/>
            <a:ahLst/>
            <a:cxnLst/>
            <a:rect l="l" t="t" r="r" b="b"/>
            <a:pathLst>
              <a:path w="4572000" h="4114800">
                <a:moveTo>
                  <a:pt x="0" y="0"/>
                </a:moveTo>
                <a:lnTo>
                  <a:pt x="4572000" y="0"/>
                </a:lnTo>
                <a:lnTo>
                  <a:pt x="4572000" y="4114800"/>
                </a:lnTo>
                <a:lnTo>
                  <a:pt x="0" y="4114800"/>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de-DE"/>
          </a:p>
        </p:txBody>
      </p:sp>
      <p:sp>
        <p:nvSpPr>
          <p:cNvPr id="3" name="TextBox 3"/>
          <p:cNvSpPr txBox="1"/>
          <p:nvPr/>
        </p:nvSpPr>
        <p:spPr>
          <a:xfrm>
            <a:off x="1031218" y="1616774"/>
            <a:ext cx="16228082" cy="1434457"/>
          </a:xfrm>
          <a:prstGeom prst="rect">
            <a:avLst/>
          </a:prstGeom>
        </p:spPr>
        <p:txBody>
          <a:bodyPr lIns="0" tIns="0" rIns="0" bIns="0" rtlCol="0" anchor="t">
            <a:spAutoFit/>
          </a:bodyPr>
          <a:lstStyle/>
          <a:p>
            <a:pPr algn="ctr">
              <a:lnSpc>
                <a:spcPts val="11760"/>
              </a:lnSpc>
            </a:pPr>
            <a:r>
              <a:rPr lang="en-US" sz="8400">
                <a:solidFill>
                  <a:srgbClr val="F5E6CA"/>
                </a:solidFill>
                <a:latin typeface="Moontime"/>
                <a:ea typeface="Moontime"/>
                <a:cs typeface="Moontime"/>
                <a:sym typeface="Moontime"/>
              </a:rPr>
              <a:t>OPERATORENLISTE</a:t>
            </a:r>
          </a:p>
        </p:txBody>
      </p:sp>
      <p:sp>
        <p:nvSpPr>
          <p:cNvPr id="4" name="TextBox 4"/>
          <p:cNvSpPr txBox="1"/>
          <p:nvPr/>
        </p:nvSpPr>
        <p:spPr>
          <a:xfrm>
            <a:off x="6993402" y="981075"/>
            <a:ext cx="4301196" cy="382269"/>
          </a:xfrm>
          <a:prstGeom prst="rect">
            <a:avLst/>
          </a:prstGeom>
        </p:spPr>
        <p:txBody>
          <a:bodyPr lIns="0" tIns="0" rIns="0" bIns="0" rtlCol="0" anchor="t">
            <a:spAutoFit/>
          </a:bodyPr>
          <a:lstStyle/>
          <a:p>
            <a:pPr algn="ctr">
              <a:lnSpc>
                <a:spcPts val="3080"/>
              </a:lnSpc>
            </a:pPr>
            <a:r>
              <a:rPr lang="en-US" sz="2200" b="1">
                <a:solidFill>
                  <a:srgbClr val="F5E6CA"/>
                </a:solidFill>
                <a:latin typeface="Hagrid Ultra-Bold"/>
                <a:ea typeface="Hagrid Ultra-Bold"/>
                <a:cs typeface="Hagrid Ultra-Bold"/>
                <a:sym typeface="Hagrid Ultra-Bold"/>
              </a:rPr>
              <a:t>ABITURSCHWERPUNKT 3 </a:t>
            </a:r>
          </a:p>
        </p:txBody>
      </p:sp>
      <p:sp>
        <p:nvSpPr>
          <p:cNvPr id="5" name="Freeform 5"/>
          <p:cNvSpPr/>
          <p:nvPr/>
        </p:nvSpPr>
        <p:spPr>
          <a:xfrm>
            <a:off x="-3145846" y="8044360"/>
            <a:ext cx="4572000" cy="4114800"/>
          </a:xfrm>
          <a:custGeom>
            <a:avLst/>
            <a:gdLst/>
            <a:ahLst/>
            <a:cxnLst/>
            <a:rect l="l" t="t" r="r" b="b"/>
            <a:pathLst>
              <a:path w="4572000" h="4114800">
                <a:moveTo>
                  <a:pt x="0" y="0"/>
                </a:moveTo>
                <a:lnTo>
                  <a:pt x="4572000" y="0"/>
                </a:lnTo>
                <a:lnTo>
                  <a:pt x="4572000" y="4114800"/>
                </a:lnTo>
                <a:lnTo>
                  <a:pt x="0" y="4114800"/>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de-DE"/>
          </a:p>
        </p:txBody>
      </p:sp>
      <p:sp>
        <p:nvSpPr>
          <p:cNvPr id="6" name="Freeform 6"/>
          <p:cNvSpPr/>
          <p:nvPr/>
        </p:nvSpPr>
        <p:spPr>
          <a:xfrm rot="6246450">
            <a:off x="16002000" y="-1271134"/>
            <a:ext cx="4572000" cy="4114800"/>
          </a:xfrm>
          <a:custGeom>
            <a:avLst/>
            <a:gdLst/>
            <a:ahLst/>
            <a:cxnLst/>
            <a:rect l="l" t="t" r="r" b="b"/>
            <a:pathLst>
              <a:path w="4572000" h="4114800">
                <a:moveTo>
                  <a:pt x="0" y="0"/>
                </a:moveTo>
                <a:lnTo>
                  <a:pt x="4572000" y="0"/>
                </a:lnTo>
                <a:lnTo>
                  <a:pt x="4572000" y="4114800"/>
                </a:lnTo>
                <a:lnTo>
                  <a:pt x="0" y="4114800"/>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de-DE"/>
          </a:p>
        </p:txBody>
      </p:sp>
      <p:sp>
        <p:nvSpPr>
          <p:cNvPr id="7" name="Freeform 7"/>
          <p:cNvSpPr/>
          <p:nvPr/>
        </p:nvSpPr>
        <p:spPr>
          <a:xfrm rot="10170973">
            <a:off x="16271298" y="7685119"/>
            <a:ext cx="4572000" cy="4114800"/>
          </a:xfrm>
          <a:custGeom>
            <a:avLst/>
            <a:gdLst/>
            <a:ahLst/>
            <a:cxnLst/>
            <a:rect l="l" t="t" r="r" b="b"/>
            <a:pathLst>
              <a:path w="4572000" h="4114800">
                <a:moveTo>
                  <a:pt x="0" y="0"/>
                </a:moveTo>
                <a:lnTo>
                  <a:pt x="4572000" y="0"/>
                </a:lnTo>
                <a:lnTo>
                  <a:pt x="4572000" y="4114800"/>
                </a:lnTo>
                <a:lnTo>
                  <a:pt x="0" y="4114800"/>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de-DE"/>
          </a:p>
        </p:txBody>
      </p:sp>
      <p:grpSp>
        <p:nvGrpSpPr>
          <p:cNvPr id="8" name="Group 8"/>
          <p:cNvGrpSpPr/>
          <p:nvPr/>
        </p:nvGrpSpPr>
        <p:grpSpPr>
          <a:xfrm>
            <a:off x="2699385" y="3295281"/>
            <a:ext cx="12889230" cy="5342117"/>
            <a:chOff x="0" y="0"/>
            <a:chExt cx="5111547" cy="2118550"/>
          </a:xfrm>
        </p:grpSpPr>
        <p:sp>
          <p:nvSpPr>
            <p:cNvPr id="9" name="Freeform 9"/>
            <p:cNvSpPr/>
            <p:nvPr/>
          </p:nvSpPr>
          <p:spPr>
            <a:xfrm>
              <a:off x="0" y="0"/>
              <a:ext cx="5111547" cy="2118550"/>
            </a:xfrm>
            <a:custGeom>
              <a:avLst/>
              <a:gdLst/>
              <a:ahLst/>
              <a:cxnLst/>
              <a:rect l="l" t="t" r="r" b="b"/>
              <a:pathLst>
                <a:path w="5111547" h="2118550">
                  <a:moveTo>
                    <a:pt x="0" y="0"/>
                  </a:moveTo>
                  <a:lnTo>
                    <a:pt x="5111547" y="0"/>
                  </a:lnTo>
                  <a:lnTo>
                    <a:pt x="5111547" y="2118550"/>
                  </a:lnTo>
                  <a:lnTo>
                    <a:pt x="0" y="2118550"/>
                  </a:lnTo>
                  <a:close/>
                </a:path>
              </a:pathLst>
            </a:custGeom>
            <a:solidFill>
              <a:srgbClr val="F5E6CA"/>
            </a:solidFill>
            <a:ln w="38100" cap="sq">
              <a:solidFill>
                <a:srgbClr val="343F56"/>
              </a:solidFill>
              <a:prstDash val="solid"/>
              <a:miter/>
            </a:ln>
          </p:spPr>
          <p:txBody>
            <a:bodyPr/>
            <a:lstStyle/>
            <a:p>
              <a:endParaRPr lang="de-DE"/>
            </a:p>
          </p:txBody>
        </p:sp>
        <p:sp>
          <p:nvSpPr>
            <p:cNvPr id="10" name="TextBox 10"/>
            <p:cNvSpPr txBox="1"/>
            <p:nvPr/>
          </p:nvSpPr>
          <p:spPr>
            <a:xfrm>
              <a:off x="0" y="-38100"/>
              <a:ext cx="5111547" cy="2156650"/>
            </a:xfrm>
            <a:prstGeom prst="rect">
              <a:avLst/>
            </a:prstGeom>
          </p:spPr>
          <p:txBody>
            <a:bodyPr lIns="50800" tIns="50800" rIns="50800" bIns="50800" rtlCol="0" anchor="ctr"/>
            <a:lstStyle/>
            <a:p>
              <a:pPr algn="ctr">
                <a:lnSpc>
                  <a:spcPts val="2659"/>
                </a:lnSpc>
                <a:spcBef>
                  <a:spcPct val="0"/>
                </a:spcBef>
              </a:pPr>
              <a:endParaRPr/>
            </a:p>
          </p:txBody>
        </p:sp>
      </p:grpSp>
      <p:sp>
        <p:nvSpPr>
          <p:cNvPr id="11" name="TextBox 11"/>
          <p:cNvSpPr txBox="1"/>
          <p:nvPr/>
        </p:nvSpPr>
        <p:spPr>
          <a:xfrm>
            <a:off x="3339933" y="4450226"/>
            <a:ext cx="11608134" cy="2860775"/>
          </a:xfrm>
          <a:prstGeom prst="rect">
            <a:avLst/>
          </a:prstGeom>
        </p:spPr>
        <p:txBody>
          <a:bodyPr lIns="0" tIns="0" rIns="0" bIns="0" rtlCol="0" anchor="t">
            <a:spAutoFit/>
          </a:bodyPr>
          <a:lstStyle/>
          <a:p>
            <a:pPr marL="746100" lvl="1" indent="-373050" algn="l">
              <a:lnSpc>
                <a:spcPts val="5771"/>
              </a:lnSpc>
              <a:buFont typeface="Arial"/>
              <a:buChar char="•"/>
            </a:pPr>
            <a:r>
              <a:rPr lang="en-US" sz="3455">
                <a:solidFill>
                  <a:srgbClr val="343F56"/>
                </a:solidFill>
                <a:latin typeface="Hagrid"/>
                <a:ea typeface="Hagrid"/>
                <a:cs typeface="Hagrid"/>
                <a:sym typeface="Hagrid"/>
              </a:rPr>
              <a:t>Anforderungsbereich I: Reproduktion</a:t>
            </a:r>
          </a:p>
          <a:p>
            <a:pPr marL="746100" lvl="1" indent="-373050" algn="l">
              <a:lnSpc>
                <a:spcPts val="5771"/>
              </a:lnSpc>
              <a:buFont typeface="Arial"/>
              <a:buChar char="•"/>
            </a:pPr>
            <a:r>
              <a:rPr lang="en-US" sz="3455">
                <a:solidFill>
                  <a:srgbClr val="343F56"/>
                </a:solidFill>
                <a:latin typeface="Hagrid"/>
                <a:ea typeface="Hagrid"/>
                <a:cs typeface="Hagrid"/>
                <a:sym typeface="Hagrid"/>
              </a:rPr>
              <a:t>Anforderungsbereich II: Transfer </a:t>
            </a:r>
          </a:p>
          <a:p>
            <a:pPr marL="746100" lvl="1" indent="-373050" algn="l">
              <a:lnSpc>
                <a:spcPts val="5771"/>
              </a:lnSpc>
              <a:buFont typeface="Arial"/>
              <a:buChar char="•"/>
            </a:pPr>
            <a:r>
              <a:rPr lang="en-US" sz="3455">
                <a:solidFill>
                  <a:srgbClr val="343F56"/>
                </a:solidFill>
                <a:latin typeface="Hagrid"/>
                <a:ea typeface="Hagrid"/>
                <a:cs typeface="Hagrid"/>
                <a:sym typeface="Hagrid"/>
              </a:rPr>
              <a:t>Anforderungsbereich III: problemlösendes Denken</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343F56"/>
        </a:solidFill>
        <a:effectLst/>
      </p:bgPr>
    </p:bg>
    <p:spTree>
      <p:nvGrpSpPr>
        <p:cNvPr id="1" name=""/>
        <p:cNvGrpSpPr/>
        <p:nvPr/>
      </p:nvGrpSpPr>
      <p:grpSpPr>
        <a:xfrm>
          <a:off x="0" y="0"/>
          <a:ext cx="0" cy="0"/>
          <a:chOff x="0" y="0"/>
          <a:chExt cx="0" cy="0"/>
        </a:xfrm>
      </p:grpSpPr>
      <p:sp>
        <p:nvSpPr>
          <p:cNvPr id="2" name="Freeform 2"/>
          <p:cNvSpPr/>
          <p:nvPr/>
        </p:nvSpPr>
        <p:spPr>
          <a:xfrm>
            <a:off x="-1815850" y="-1459900"/>
            <a:ext cx="4572000" cy="4114800"/>
          </a:xfrm>
          <a:custGeom>
            <a:avLst/>
            <a:gdLst/>
            <a:ahLst/>
            <a:cxnLst/>
            <a:rect l="l" t="t" r="r" b="b"/>
            <a:pathLst>
              <a:path w="4572000" h="4114800">
                <a:moveTo>
                  <a:pt x="0" y="0"/>
                </a:moveTo>
                <a:lnTo>
                  <a:pt x="4572000" y="0"/>
                </a:lnTo>
                <a:lnTo>
                  <a:pt x="4572000" y="4114800"/>
                </a:lnTo>
                <a:lnTo>
                  <a:pt x="0" y="4114800"/>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de-DE"/>
          </a:p>
        </p:txBody>
      </p:sp>
      <p:sp>
        <p:nvSpPr>
          <p:cNvPr id="3" name="TextBox 3"/>
          <p:cNvSpPr txBox="1"/>
          <p:nvPr/>
        </p:nvSpPr>
        <p:spPr>
          <a:xfrm>
            <a:off x="1031218" y="1616774"/>
            <a:ext cx="16228082" cy="1434457"/>
          </a:xfrm>
          <a:prstGeom prst="rect">
            <a:avLst/>
          </a:prstGeom>
        </p:spPr>
        <p:txBody>
          <a:bodyPr lIns="0" tIns="0" rIns="0" bIns="0" rtlCol="0" anchor="t">
            <a:spAutoFit/>
          </a:bodyPr>
          <a:lstStyle/>
          <a:p>
            <a:pPr algn="ctr">
              <a:lnSpc>
                <a:spcPts val="11760"/>
              </a:lnSpc>
            </a:pPr>
            <a:r>
              <a:rPr lang="en-US" sz="8400">
                <a:solidFill>
                  <a:srgbClr val="F5E6CA"/>
                </a:solidFill>
                <a:latin typeface="Moontime"/>
                <a:ea typeface="Moontime"/>
                <a:cs typeface="Moontime"/>
                <a:sym typeface="Moontime"/>
              </a:rPr>
              <a:t>AUSTAUSCH VON MATERIAL </a:t>
            </a:r>
          </a:p>
        </p:txBody>
      </p:sp>
      <p:sp>
        <p:nvSpPr>
          <p:cNvPr id="4" name="TextBox 4"/>
          <p:cNvSpPr txBox="1"/>
          <p:nvPr/>
        </p:nvSpPr>
        <p:spPr>
          <a:xfrm>
            <a:off x="6993402" y="981075"/>
            <a:ext cx="4301196" cy="382269"/>
          </a:xfrm>
          <a:prstGeom prst="rect">
            <a:avLst/>
          </a:prstGeom>
        </p:spPr>
        <p:txBody>
          <a:bodyPr lIns="0" tIns="0" rIns="0" bIns="0" rtlCol="0" anchor="t">
            <a:spAutoFit/>
          </a:bodyPr>
          <a:lstStyle/>
          <a:p>
            <a:pPr algn="ctr">
              <a:lnSpc>
                <a:spcPts val="3080"/>
              </a:lnSpc>
            </a:pPr>
            <a:r>
              <a:rPr lang="en-US" sz="2200" b="1">
                <a:solidFill>
                  <a:srgbClr val="F5E6CA"/>
                </a:solidFill>
                <a:latin typeface="Hagrid Ultra-Bold"/>
                <a:ea typeface="Hagrid Ultra-Bold"/>
                <a:cs typeface="Hagrid Ultra-Bold"/>
                <a:sym typeface="Hagrid Ultra-Bold"/>
              </a:rPr>
              <a:t>ABITURSCHWERPUNKT 3 </a:t>
            </a:r>
          </a:p>
        </p:txBody>
      </p:sp>
      <p:sp>
        <p:nvSpPr>
          <p:cNvPr id="5" name="Freeform 5"/>
          <p:cNvSpPr/>
          <p:nvPr/>
        </p:nvSpPr>
        <p:spPr>
          <a:xfrm>
            <a:off x="-3145846" y="8044360"/>
            <a:ext cx="4572000" cy="4114800"/>
          </a:xfrm>
          <a:custGeom>
            <a:avLst/>
            <a:gdLst/>
            <a:ahLst/>
            <a:cxnLst/>
            <a:rect l="l" t="t" r="r" b="b"/>
            <a:pathLst>
              <a:path w="4572000" h="4114800">
                <a:moveTo>
                  <a:pt x="0" y="0"/>
                </a:moveTo>
                <a:lnTo>
                  <a:pt x="4572000" y="0"/>
                </a:lnTo>
                <a:lnTo>
                  <a:pt x="4572000" y="4114800"/>
                </a:lnTo>
                <a:lnTo>
                  <a:pt x="0" y="4114800"/>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de-DE"/>
          </a:p>
        </p:txBody>
      </p:sp>
      <p:sp>
        <p:nvSpPr>
          <p:cNvPr id="6" name="Freeform 6"/>
          <p:cNvSpPr/>
          <p:nvPr/>
        </p:nvSpPr>
        <p:spPr>
          <a:xfrm rot="6246450">
            <a:off x="16002000" y="-1271134"/>
            <a:ext cx="4572000" cy="4114800"/>
          </a:xfrm>
          <a:custGeom>
            <a:avLst/>
            <a:gdLst/>
            <a:ahLst/>
            <a:cxnLst/>
            <a:rect l="l" t="t" r="r" b="b"/>
            <a:pathLst>
              <a:path w="4572000" h="4114800">
                <a:moveTo>
                  <a:pt x="0" y="0"/>
                </a:moveTo>
                <a:lnTo>
                  <a:pt x="4572000" y="0"/>
                </a:lnTo>
                <a:lnTo>
                  <a:pt x="4572000" y="4114800"/>
                </a:lnTo>
                <a:lnTo>
                  <a:pt x="0" y="4114800"/>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de-DE"/>
          </a:p>
        </p:txBody>
      </p:sp>
      <p:sp>
        <p:nvSpPr>
          <p:cNvPr id="7" name="Freeform 7"/>
          <p:cNvSpPr/>
          <p:nvPr/>
        </p:nvSpPr>
        <p:spPr>
          <a:xfrm rot="10170973">
            <a:off x="16271298" y="7685119"/>
            <a:ext cx="4572000" cy="4114800"/>
          </a:xfrm>
          <a:custGeom>
            <a:avLst/>
            <a:gdLst/>
            <a:ahLst/>
            <a:cxnLst/>
            <a:rect l="l" t="t" r="r" b="b"/>
            <a:pathLst>
              <a:path w="4572000" h="4114800">
                <a:moveTo>
                  <a:pt x="0" y="0"/>
                </a:moveTo>
                <a:lnTo>
                  <a:pt x="4572000" y="0"/>
                </a:lnTo>
                <a:lnTo>
                  <a:pt x="4572000" y="4114800"/>
                </a:lnTo>
                <a:lnTo>
                  <a:pt x="0" y="4114800"/>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de-DE"/>
          </a:p>
        </p:txBody>
      </p:sp>
      <p:grpSp>
        <p:nvGrpSpPr>
          <p:cNvPr id="8" name="Group 8"/>
          <p:cNvGrpSpPr/>
          <p:nvPr/>
        </p:nvGrpSpPr>
        <p:grpSpPr>
          <a:xfrm>
            <a:off x="2223243" y="3295281"/>
            <a:ext cx="6219031" cy="5365604"/>
            <a:chOff x="0" y="0"/>
            <a:chExt cx="2466312" cy="2127864"/>
          </a:xfrm>
        </p:grpSpPr>
        <p:sp>
          <p:nvSpPr>
            <p:cNvPr id="9" name="Freeform 9"/>
            <p:cNvSpPr/>
            <p:nvPr/>
          </p:nvSpPr>
          <p:spPr>
            <a:xfrm>
              <a:off x="0" y="0"/>
              <a:ext cx="2466312" cy="2127864"/>
            </a:xfrm>
            <a:custGeom>
              <a:avLst/>
              <a:gdLst/>
              <a:ahLst/>
              <a:cxnLst/>
              <a:rect l="l" t="t" r="r" b="b"/>
              <a:pathLst>
                <a:path w="2466312" h="2127864">
                  <a:moveTo>
                    <a:pt x="0" y="0"/>
                  </a:moveTo>
                  <a:lnTo>
                    <a:pt x="2466312" y="0"/>
                  </a:lnTo>
                  <a:lnTo>
                    <a:pt x="2466312" y="2127864"/>
                  </a:lnTo>
                  <a:lnTo>
                    <a:pt x="0" y="2127864"/>
                  </a:lnTo>
                  <a:close/>
                </a:path>
              </a:pathLst>
            </a:custGeom>
            <a:solidFill>
              <a:srgbClr val="F5E6CA"/>
            </a:solidFill>
            <a:ln w="38100" cap="sq">
              <a:solidFill>
                <a:srgbClr val="343F56"/>
              </a:solidFill>
              <a:prstDash val="solid"/>
              <a:miter/>
            </a:ln>
          </p:spPr>
          <p:txBody>
            <a:bodyPr/>
            <a:lstStyle/>
            <a:p>
              <a:endParaRPr lang="de-DE"/>
            </a:p>
          </p:txBody>
        </p:sp>
        <p:sp>
          <p:nvSpPr>
            <p:cNvPr id="10" name="TextBox 10"/>
            <p:cNvSpPr txBox="1"/>
            <p:nvPr/>
          </p:nvSpPr>
          <p:spPr>
            <a:xfrm>
              <a:off x="0" y="-38100"/>
              <a:ext cx="2466312" cy="2165964"/>
            </a:xfrm>
            <a:prstGeom prst="rect">
              <a:avLst/>
            </a:prstGeom>
          </p:spPr>
          <p:txBody>
            <a:bodyPr lIns="50800" tIns="50800" rIns="50800" bIns="50800" rtlCol="0" anchor="ctr"/>
            <a:lstStyle/>
            <a:p>
              <a:pPr algn="ctr">
                <a:lnSpc>
                  <a:spcPts val="2659"/>
                </a:lnSpc>
                <a:spcBef>
                  <a:spcPct val="0"/>
                </a:spcBef>
              </a:pPr>
              <a:endParaRPr/>
            </a:p>
          </p:txBody>
        </p:sp>
      </p:grpSp>
      <p:sp>
        <p:nvSpPr>
          <p:cNvPr id="11" name="TextBox 11"/>
          <p:cNvSpPr txBox="1"/>
          <p:nvPr/>
        </p:nvSpPr>
        <p:spPr>
          <a:xfrm>
            <a:off x="2699385" y="3622625"/>
            <a:ext cx="5266748" cy="2146400"/>
          </a:xfrm>
          <a:prstGeom prst="rect">
            <a:avLst/>
          </a:prstGeom>
        </p:spPr>
        <p:txBody>
          <a:bodyPr lIns="0" tIns="0" rIns="0" bIns="0" rtlCol="0" anchor="t">
            <a:spAutoFit/>
          </a:bodyPr>
          <a:lstStyle/>
          <a:p>
            <a:pPr algn="l">
              <a:lnSpc>
                <a:spcPts val="5771"/>
              </a:lnSpc>
            </a:pPr>
            <a:r>
              <a:rPr lang="en-US" sz="3455" b="1">
                <a:solidFill>
                  <a:srgbClr val="343F56"/>
                </a:solidFill>
                <a:latin typeface="Hagrid Ultra-Bold"/>
                <a:ea typeface="Hagrid Ultra-Bold"/>
                <a:cs typeface="Hagrid Ultra-Bold"/>
                <a:sym typeface="Hagrid Ultra-Bold"/>
              </a:rPr>
              <a:t>Lehrwerk: </a:t>
            </a:r>
          </a:p>
          <a:p>
            <a:pPr algn="l">
              <a:lnSpc>
                <a:spcPts val="5771"/>
              </a:lnSpc>
            </a:pPr>
            <a:r>
              <a:rPr lang="en-US" sz="3455">
                <a:solidFill>
                  <a:srgbClr val="343F56"/>
                </a:solidFill>
                <a:latin typeface="Hagrid"/>
                <a:ea typeface="Hagrid"/>
                <a:cs typeface="Hagrid"/>
                <a:sym typeface="Hagrid"/>
              </a:rPr>
              <a:t>Hobmair (Hrsg.) (2024): Psychologie. 7. Auflage</a:t>
            </a:r>
          </a:p>
        </p:txBody>
      </p:sp>
      <p:grpSp>
        <p:nvGrpSpPr>
          <p:cNvPr id="12" name="Group 12"/>
          <p:cNvGrpSpPr/>
          <p:nvPr/>
        </p:nvGrpSpPr>
        <p:grpSpPr>
          <a:xfrm>
            <a:off x="10313221" y="3409462"/>
            <a:ext cx="6469938" cy="5319896"/>
            <a:chOff x="0" y="0"/>
            <a:chExt cx="2565816" cy="2109738"/>
          </a:xfrm>
        </p:grpSpPr>
        <p:sp>
          <p:nvSpPr>
            <p:cNvPr id="13" name="Freeform 13"/>
            <p:cNvSpPr/>
            <p:nvPr/>
          </p:nvSpPr>
          <p:spPr>
            <a:xfrm>
              <a:off x="0" y="0"/>
              <a:ext cx="2565815" cy="2109738"/>
            </a:xfrm>
            <a:custGeom>
              <a:avLst/>
              <a:gdLst/>
              <a:ahLst/>
              <a:cxnLst/>
              <a:rect l="l" t="t" r="r" b="b"/>
              <a:pathLst>
                <a:path w="2565815" h="2109738">
                  <a:moveTo>
                    <a:pt x="0" y="0"/>
                  </a:moveTo>
                  <a:lnTo>
                    <a:pt x="2565815" y="0"/>
                  </a:lnTo>
                  <a:lnTo>
                    <a:pt x="2565815" y="2109738"/>
                  </a:lnTo>
                  <a:lnTo>
                    <a:pt x="0" y="2109738"/>
                  </a:lnTo>
                  <a:close/>
                </a:path>
              </a:pathLst>
            </a:custGeom>
            <a:solidFill>
              <a:srgbClr val="F5E6CA"/>
            </a:solidFill>
            <a:ln w="38100" cap="sq">
              <a:solidFill>
                <a:srgbClr val="343F56"/>
              </a:solidFill>
              <a:prstDash val="solid"/>
              <a:miter/>
            </a:ln>
          </p:spPr>
          <p:txBody>
            <a:bodyPr/>
            <a:lstStyle/>
            <a:p>
              <a:endParaRPr lang="de-DE"/>
            </a:p>
          </p:txBody>
        </p:sp>
        <p:sp>
          <p:nvSpPr>
            <p:cNvPr id="14" name="TextBox 14"/>
            <p:cNvSpPr txBox="1"/>
            <p:nvPr/>
          </p:nvSpPr>
          <p:spPr>
            <a:xfrm>
              <a:off x="0" y="-38100"/>
              <a:ext cx="2565816" cy="2147838"/>
            </a:xfrm>
            <a:prstGeom prst="rect">
              <a:avLst/>
            </a:prstGeom>
          </p:spPr>
          <p:txBody>
            <a:bodyPr lIns="50800" tIns="50800" rIns="50800" bIns="50800" rtlCol="0" anchor="ctr"/>
            <a:lstStyle/>
            <a:p>
              <a:pPr algn="ctr">
                <a:lnSpc>
                  <a:spcPts val="2659"/>
                </a:lnSpc>
                <a:spcBef>
                  <a:spcPct val="0"/>
                </a:spcBef>
              </a:pPr>
              <a:endParaRPr/>
            </a:p>
          </p:txBody>
        </p:sp>
      </p:grpSp>
      <p:sp>
        <p:nvSpPr>
          <p:cNvPr id="15" name="TextBox 15"/>
          <p:cNvSpPr txBox="1"/>
          <p:nvPr/>
        </p:nvSpPr>
        <p:spPr>
          <a:xfrm>
            <a:off x="11516411" y="4610100"/>
            <a:ext cx="5266748" cy="2146400"/>
          </a:xfrm>
          <a:prstGeom prst="rect">
            <a:avLst/>
          </a:prstGeom>
        </p:spPr>
        <p:txBody>
          <a:bodyPr lIns="0" tIns="0" rIns="0" bIns="0" rtlCol="0" anchor="t">
            <a:spAutoFit/>
          </a:bodyPr>
          <a:lstStyle/>
          <a:p>
            <a:pPr algn="l">
              <a:lnSpc>
                <a:spcPts val="5771"/>
              </a:lnSpc>
            </a:pPr>
            <a:r>
              <a:rPr lang="en-US" sz="3455" b="1">
                <a:solidFill>
                  <a:srgbClr val="343F56"/>
                </a:solidFill>
                <a:latin typeface="Hagrid Ultra-Bold"/>
                <a:ea typeface="Hagrid Ultra-Bold"/>
                <a:cs typeface="Hagrid Ultra-Bold"/>
                <a:sym typeface="Hagrid Ultra-Bold"/>
              </a:rPr>
              <a:t>Austausch: </a:t>
            </a:r>
          </a:p>
          <a:p>
            <a:pPr algn="l">
              <a:lnSpc>
                <a:spcPts val="5771"/>
              </a:lnSpc>
            </a:pPr>
            <a:r>
              <a:rPr lang="en-US" sz="3455">
                <a:solidFill>
                  <a:srgbClr val="343F56"/>
                </a:solidFill>
                <a:latin typeface="Hagrid"/>
                <a:ea typeface="Hagrid"/>
                <a:cs typeface="Hagrid"/>
                <a:sym typeface="Hagrid"/>
              </a:rPr>
              <a:t>https://www.paepsy-bg-nds.de        </a:t>
            </a:r>
          </a:p>
        </p:txBody>
      </p:sp>
      <p:sp>
        <p:nvSpPr>
          <p:cNvPr id="16" name="TextBox 16"/>
          <p:cNvSpPr txBox="1"/>
          <p:nvPr/>
        </p:nvSpPr>
        <p:spPr>
          <a:xfrm>
            <a:off x="2699385" y="5897960"/>
            <a:ext cx="5266748" cy="2136875"/>
          </a:xfrm>
          <a:prstGeom prst="rect">
            <a:avLst/>
          </a:prstGeom>
        </p:spPr>
        <p:txBody>
          <a:bodyPr lIns="0" tIns="0" rIns="0" bIns="0" rtlCol="0" anchor="t">
            <a:spAutoFit/>
          </a:bodyPr>
          <a:lstStyle/>
          <a:p>
            <a:pPr algn="l">
              <a:lnSpc>
                <a:spcPts val="5771"/>
              </a:lnSpc>
            </a:pPr>
            <a:endParaRPr/>
          </a:p>
          <a:p>
            <a:pPr algn="l">
              <a:lnSpc>
                <a:spcPts val="5771"/>
              </a:lnSpc>
            </a:pPr>
            <a:r>
              <a:rPr lang="en-US" sz="3455">
                <a:solidFill>
                  <a:srgbClr val="343F56"/>
                </a:solidFill>
                <a:latin typeface="Hagrid"/>
                <a:ea typeface="Hagrid"/>
                <a:cs typeface="Hagrid"/>
                <a:sym typeface="Hagrid"/>
              </a:rPr>
              <a:t>Hobmair (Hrsg.) (2023): Pädagogik. 7. Auflage</a:t>
            </a: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392</Words>
  <Application>Microsoft Macintosh PowerPoint</Application>
  <PresentationFormat>Benutzerdefiniert</PresentationFormat>
  <Paragraphs>85</Paragraphs>
  <Slides>11</Slides>
  <Notes>0</Notes>
  <HiddenSlides>0</HiddenSlides>
  <MMClips>0</MMClips>
  <ScaleCrop>false</ScaleCrop>
  <HeadingPairs>
    <vt:vector size="6" baseType="variant">
      <vt:variant>
        <vt:lpstr>Verwendete Schriftarten</vt:lpstr>
      </vt:variant>
      <vt:variant>
        <vt:i4>11</vt:i4>
      </vt:variant>
      <vt:variant>
        <vt:lpstr>Design</vt:lpstr>
      </vt:variant>
      <vt:variant>
        <vt:i4>1</vt:i4>
      </vt:variant>
      <vt:variant>
        <vt:lpstr>Folientitel</vt:lpstr>
      </vt:variant>
      <vt:variant>
        <vt:i4>11</vt:i4>
      </vt:variant>
    </vt:vector>
  </HeadingPairs>
  <TitlesOfParts>
    <vt:vector size="23" baseType="lpstr">
      <vt:lpstr>Moontime</vt:lpstr>
      <vt:lpstr>Another Shabby Light</vt:lpstr>
      <vt:lpstr>Hagrid Ultra-Bold</vt:lpstr>
      <vt:lpstr>Arial</vt:lpstr>
      <vt:lpstr>Open Sans Bold</vt:lpstr>
      <vt:lpstr>Open Sans Light</vt:lpstr>
      <vt:lpstr>Hagrid Heavy</vt:lpstr>
      <vt:lpstr>Calibri</vt:lpstr>
      <vt:lpstr>Playlist Script</vt:lpstr>
      <vt:lpstr>Roboto</vt:lpstr>
      <vt:lpstr>Hagrid</vt:lpstr>
      <vt:lpstr>Office Theme</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Abiturschwerpunkt3_Verhaltensauffälligkeiten</dc:title>
  <cp:lastModifiedBy>Jörn Fischer</cp:lastModifiedBy>
  <cp:revision>3</cp:revision>
  <dcterms:created xsi:type="dcterms:W3CDTF">2006-08-16T00:00:00Z</dcterms:created>
  <dcterms:modified xsi:type="dcterms:W3CDTF">2025-09-24T20:06:52Z</dcterms:modified>
  <dc:identifier>DAGztUZj8Do</dc:identifier>
</cp:coreProperties>
</file>